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4"/>
  </p:handoutMasterIdLst>
  <p:sldIdLst>
    <p:sldId id="257" r:id="rId2"/>
    <p:sldId id="258" r:id="rId3"/>
    <p:sldId id="263" r:id="rId4"/>
    <p:sldId id="260" r:id="rId5"/>
    <p:sldId id="261" r:id="rId6"/>
    <p:sldId id="262" r:id="rId7"/>
    <p:sldId id="264" r:id="rId8"/>
    <p:sldId id="266" r:id="rId9"/>
    <p:sldId id="309" r:id="rId10"/>
    <p:sldId id="275" r:id="rId11"/>
    <p:sldId id="267" r:id="rId12"/>
    <p:sldId id="268" r:id="rId13"/>
    <p:sldId id="269" r:id="rId14"/>
    <p:sldId id="270" r:id="rId15"/>
    <p:sldId id="276" r:id="rId16"/>
    <p:sldId id="271" r:id="rId17"/>
    <p:sldId id="272" r:id="rId18"/>
    <p:sldId id="273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90" r:id="rId30"/>
    <p:sldId id="291" r:id="rId31"/>
    <p:sldId id="289" r:id="rId32"/>
    <p:sldId id="293" r:id="rId33"/>
    <p:sldId id="292" r:id="rId34"/>
    <p:sldId id="311" r:id="rId35"/>
    <p:sldId id="312" r:id="rId36"/>
    <p:sldId id="294" r:id="rId37"/>
    <p:sldId id="296" r:id="rId38"/>
    <p:sldId id="298" r:id="rId39"/>
    <p:sldId id="310" r:id="rId40"/>
    <p:sldId id="287" r:id="rId41"/>
    <p:sldId id="288" r:id="rId42"/>
    <p:sldId id="299" r:id="rId43"/>
    <p:sldId id="300" r:id="rId44"/>
    <p:sldId id="301" r:id="rId45"/>
    <p:sldId id="302" r:id="rId46"/>
    <p:sldId id="303" r:id="rId47"/>
    <p:sldId id="313" r:id="rId48"/>
    <p:sldId id="304" r:id="rId49"/>
    <p:sldId id="305" r:id="rId50"/>
    <p:sldId id="306" r:id="rId51"/>
    <p:sldId id="307" r:id="rId52"/>
    <p:sldId id="308" r:id="rId53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94505" autoAdjust="0"/>
  </p:normalViewPr>
  <p:slideViewPr>
    <p:cSldViewPr>
      <p:cViewPr>
        <p:scale>
          <a:sx n="47" d="100"/>
          <a:sy n="47" d="100"/>
        </p:scale>
        <p:origin x="-930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0CA39-571D-485A-AB30-5B87A6CC9213}" type="datetimeFigureOut">
              <a:rPr lang="hu-HU" smtClean="0"/>
              <a:pPr/>
              <a:t>2015.02.17.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37403-B8A0-4D95-8AD2-B42F26311EE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21B6-B1EE-4125-964D-8E42AE00B3CA}" type="datetimeFigureOut">
              <a:rPr lang="hu-HU" smtClean="0"/>
              <a:pPr/>
              <a:t>2015.02.17.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8B9E-C011-4B48-BC6D-5A716BD4CD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81720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21B6-B1EE-4125-964D-8E42AE00B3CA}" type="datetimeFigureOut">
              <a:rPr lang="hu-HU" smtClean="0"/>
              <a:pPr/>
              <a:t>2015.02.17.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8B9E-C011-4B48-BC6D-5A716BD4CD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66608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21B6-B1EE-4125-964D-8E42AE00B3CA}" type="datetimeFigureOut">
              <a:rPr lang="hu-HU" smtClean="0"/>
              <a:pPr/>
              <a:t>2015.02.17.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8B9E-C011-4B48-BC6D-5A716BD4CD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74907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21B6-B1EE-4125-964D-8E42AE00B3CA}" type="datetimeFigureOut">
              <a:rPr lang="hu-HU" smtClean="0"/>
              <a:pPr/>
              <a:t>2015.02.17.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8B9E-C011-4B48-BC6D-5A716BD4CD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61976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21B6-B1EE-4125-964D-8E42AE00B3CA}" type="datetimeFigureOut">
              <a:rPr lang="hu-HU" smtClean="0"/>
              <a:pPr/>
              <a:t>2015.02.17.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8B9E-C011-4B48-BC6D-5A716BD4CD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3294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21B6-B1EE-4125-964D-8E42AE00B3CA}" type="datetimeFigureOut">
              <a:rPr lang="hu-HU" smtClean="0"/>
              <a:pPr/>
              <a:t>2015.02.17.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8B9E-C011-4B48-BC6D-5A716BD4CD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5922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21B6-B1EE-4125-964D-8E42AE00B3CA}" type="datetimeFigureOut">
              <a:rPr lang="hu-HU" smtClean="0"/>
              <a:pPr/>
              <a:t>2015.02.17.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8B9E-C011-4B48-BC6D-5A716BD4CD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31605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21B6-B1EE-4125-964D-8E42AE00B3CA}" type="datetimeFigureOut">
              <a:rPr lang="hu-HU" smtClean="0"/>
              <a:pPr/>
              <a:t>2015.02.17.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8B9E-C011-4B48-BC6D-5A716BD4CD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55121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21B6-B1EE-4125-964D-8E42AE00B3CA}" type="datetimeFigureOut">
              <a:rPr lang="hu-HU" smtClean="0"/>
              <a:pPr/>
              <a:t>2015.02.17.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8B9E-C011-4B48-BC6D-5A716BD4CD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63271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21B6-B1EE-4125-964D-8E42AE00B3CA}" type="datetimeFigureOut">
              <a:rPr lang="hu-HU" smtClean="0"/>
              <a:pPr/>
              <a:t>2015.02.17.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8B9E-C011-4B48-BC6D-5A716BD4CD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81559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21B6-B1EE-4125-964D-8E42AE00B3CA}" type="datetimeFigureOut">
              <a:rPr lang="hu-HU" smtClean="0"/>
              <a:pPr/>
              <a:t>2015.02.17.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8B9E-C011-4B48-BC6D-5A716BD4CD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70808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F21B6-B1EE-4125-964D-8E42AE00B3CA}" type="datetimeFigureOut">
              <a:rPr lang="hu-HU" smtClean="0"/>
              <a:pPr/>
              <a:t>2015.02.17.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18B9E-C011-4B48-BC6D-5A716BD4CD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32706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2.wm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2.wmv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2.wm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2.wmv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2.wmv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jpe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2.wmv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petho.katalin@nmhh.h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3168352"/>
          </a:xfrm>
        </p:spPr>
        <p:txBody>
          <a:bodyPr>
            <a:normAutofit fontScale="90000"/>
          </a:bodyPr>
          <a:lstStyle/>
          <a:p>
            <a:r>
              <a:rPr lang="hu-HU" cap="small" dirty="0" smtClean="0"/>
              <a:t>Összefoglaló</a:t>
            </a:r>
            <a:br>
              <a:rPr lang="hu-HU" cap="small" dirty="0" smtClean="0"/>
            </a:br>
            <a:r>
              <a:rPr lang="hu-HU" cap="small" dirty="0" smtClean="0"/>
              <a:t>a </a:t>
            </a:r>
            <a:r>
              <a:rPr lang="hu-HU" cap="small" dirty="0"/>
              <a:t>filmtámogatási rendszert érintő legfontosabb jogszabályi változásokról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4" name="Picture 3" descr="D:\Munka\Asztal\Fejléc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5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22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Csapó11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51520" y="0"/>
            <a:ext cx="8576419" cy="68606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090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unka\Asztal\filmszalag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293096"/>
            <a:ext cx="4394614" cy="29077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hu-HU" sz="3000" b="1" u="sng" dirty="0" smtClean="0"/>
              <a:t>2. Intenzitást </a:t>
            </a:r>
            <a:r>
              <a:rPr lang="hu-HU" sz="3000" b="1" u="sng" dirty="0"/>
              <a:t>érintő szabályok </a:t>
            </a:r>
            <a:r>
              <a:rPr lang="hu-HU" sz="3000" b="1" u="sng" dirty="0" smtClean="0"/>
              <a:t>változása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6" y="1576269"/>
            <a:ext cx="7211144" cy="45890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hu-HU" sz="2500" b="1" u="wavy" dirty="0" smtClean="0"/>
          </a:p>
          <a:p>
            <a:pPr marL="0" indent="0" algn="just">
              <a:buNone/>
            </a:pPr>
            <a:r>
              <a:rPr lang="hu-HU" sz="2500" b="1" u="wavy" dirty="0" smtClean="0"/>
              <a:t>ÚJ! </a:t>
            </a:r>
            <a:r>
              <a:rPr lang="hu-HU" sz="2500" u="wavy" dirty="0" smtClean="0"/>
              <a:t> </a:t>
            </a:r>
            <a:r>
              <a:rPr lang="hu-HU" sz="2500" u="wavy" dirty="0"/>
              <a:t>13. § (1a)  nemzetközi koprodukciós filmalkotás: </a:t>
            </a:r>
            <a:endParaRPr lang="hu-HU" sz="2500" dirty="0"/>
          </a:p>
          <a:p>
            <a:pPr marL="0" indent="0" algn="just">
              <a:buNone/>
            </a:pPr>
            <a:r>
              <a:rPr lang="hu-HU" sz="2500" u="wavy" dirty="0"/>
              <a:t>1 magyar  + 1 </a:t>
            </a:r>
            <a:r>
              <a:rPr lang="hu-HU" sz="2500" u="wavy" dirty="0" err="1"/>
              <a:t>EGT-állambeli</a:t>
            </a:r>
            <a:r>
              <a:rPr lang="hu-HU" sz="2500" u="wavy" dirty="0"/>
              <a:t> filmelőállító </a:t>
            </a:r>
            <a:r>
              <a:rPr lang="hu-HU" sz="2500" u="wavy" dirty="0">
                <a:sym typeface="Wingdings"/>
              </a:rPr>
              <a:t></a:t>
            </a:r>
            <a:r>
              <a:rPr lang="hu-HU" sz="2500" u="wavy" dirty="0"/>
              <a:t> a magyar hozzájárulás arányának 60</a:t>
            </a:r>
            <a:r>
              <a:rPr lang="hu-HU" sz="2500" u="wavy" dirty="0" smtClean="0"/>
              <a:t>%</a:t>
            </a:r>
          </a:p>
          <a:p>
            <a:pPr marL="0" indent="0" algn="just">
              <a:buNone/>
            </a:pPr>
            <a:endParaRPr lang="hu-HU" sz="2500" dirty="0"/>
          </a:p>
          <a:p>
            <a:pPr marL="0" indent="0" algn="just">
              <a:buNone/>
            </a:pPr>
            <a:r>
              <a:rPr lang="hu-HU" sz="2500" b="1" u="wavy" dirty="0" smtClean="0"/>
              <a:t>ÚJ!</a:t>
            </a:r>
            <a:r>
              <a:rPr lang="hu-HU" sz="2500" u="wavy" dirty="0" smtClean="0"/>
              <a:t> </a:t>
            </a:r>
            <a:r>
              <a:rPr lang="hu-HU" sz="2500" u="wavy" dirty="0"/>
              <a:t>(3a)  magyar / nemzetközi koprodukciós filmalkotás :</a:t>
            </a:r>
            <a:endParaRPr lang="hu-HU" sz="2500" dirty="0"/>
          </a:p>
          <a:p>
            <a:pPr marL="0" indent="0" algn="just">
              <a:buNone/>
            </a:pPr>
            <a:r>
              <a:rPr lang="hu-HU" sz="2500" u="wavy" dirty="0"/>
              <a:t>1 magyar + 1 OECD Fejlesztési Támogatási </a:t>
            </a:r>
            <a:r>
              <a:rPr lang="hu-HU" sz="2500" u="wavy" dirty="0" err="1" smtClean="0"/>
              <a:t>Bi-zottságának</a:t>
            </a:r>
            <a:r>
              <a:rPr lang="hu-HU" sz="2500" u="wavy" dirty="0" smtClean="0"/>
              <a:t> </a:t>
            </a:r>
            <a:r>
              <a:rPr lang="hu-HU" sz="2500" u="wavy" dirty="0"/>
              <a:t>listáján felsorolt állambeli </a:t>
            </a:r>
            <a:r>
              <a:rPr lang="hu-HU" sz="2500" u="wavy" dirty="0" err="1" smtClean="0"/>
              <a:t>filmelő-állító</a:t>
            </a:r>
            <a:r>
              <a:rPr lang="hu-HU" sz="2500" u="wavy" dirty="0" smtClean="0"/>
              <a:t> </a:t>
            </a:r>
            <a:r>
              <a:rPr lang="hu-HU" sz="2500" u="wavy" dirty="0">
                <a:sym typeface="Wingdings"/>
              </a:rPr>
              <a:t></a:t>
            </a:r>
            <a:r>
              <a:rPr lang="hu-HU" sz="2500" u="wavy" dirty="0"/>
              <a:t>a magyar hozzájárulás arányának a 100</a:t>
            </a:r>
            <a:r>
              <a:rPr lang="hu-HU" sz="2500" u="wavy" dirty="0" smtClean="0"/>
              <a:t>%</a:t>
            </a:r>
            <a:endParaRPr lang="hu-HU" sz="25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11560" y="1022271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Két új és két módosuló rendelkezés:</a:t>
            </a:r>
            <a:endParaRPr lang="hu-HU" sz="2800" dirty="0"/>
          </a:p>
        </p:txBody>
      </p:sp>
    </p:spTree>
    <p:extLst>
      <p:ext uri="{BB962C8B-B14F-4D97-AF65-F5344CB8AC3E}">
        <p14:creationId xmlns="" xmlns:p14="http://schemas.microsoft.com/office/powerpoint/2010/main" val="20154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unka\Asztal\filmszalag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293096"/>
            <a:ext cx="4394614" cy="29077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47248" cy="1728192"/>
          </a:xfrm>
        </p:spPr>
        <p:txBody>
          <a:bodyPr>
            <a:normAutofit/>
          </a:bodyPr>
          <a:lstStyle/>
          <a:p>
            <a:r>
              <a:rPr lang="hu-HU" sz="3100" b="1" u="wavy" dirty="0"/>
              <a:t>Az alacsony költségvetésű és a ún. „nehéz </a:t>
            </a:r>
            <a:r>
              <a:rPr lang="hu-HU" sz="3100" b="1" u="wavy" dirty="0" smtClean="0"/>
              <a:t>filmek</a:t>
            </a:r>
            <a:r>
              <a:rPr lang="hu-HU" sz="3100" b="1" u="wavy" dirty="0"/>
              <a:t>” 100% </a:t>
            </a:r>
            <a:r>
              <a:rPr lang="hu-HU" sz="3100" b="1" u="wavy" dirty="0" err="1"/>
              <a:t>-ban</a:t>
            </a:r>
            <a:r>
              <a:rPr lang="hu-HU" sz="3100" b="1" u="wavy" dirty="0"/>
              <a:t> támogathatóak</a:t>
            </a:r>
            <a:r>
              <a:rPr lang="hu-HU" sz="3100" b="1" u="wavy" dirty="0" smtClean="0"/>
              <a:t>.</a:t>
            </a:r>
            <a:br>
              <a:rPr lang="hu-HU" sz="3100" b="1" u="wavy" dirty="0" smtClean="0"/>
            </a:br>
            <a:endParaRPr lang="hu-HU" sz="31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6" y="2276872"/>
            <a:ext cx="7211144" cy="39170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500" b="1" u="wavy" dirty="0" smtClean="0"/>
              <a:t>Alacsony költségvetésű</a:t>
            </a:r>
          </a:p>
          <a:p>
            <a:pPr lvl="0" algn="just"/>
            <a:r>
              <a:rPr lang="hu-HU" sz="2000" u="wavy" dirty="0" smtClean="0"/>
              <a:t>magyar </a:t>
            </a:r>
            <a:r>
              <a:rPr lang="hu-HU" sz="2000" u="wavy" dirty="0"/>
              <a:t>filmalkotás esetén </a:t>
            </a:r>
            <a:r>
              <a:rPr lang="hu-HU" sz="2000" b="1" u="wavy" dirty="0" smtClean="0"/>
              <a:t>330,3</a:t>
            </a:r>
            <a:r>
              <a:rPr lang="hu-HU" sz="2000" u="wavy" dirty="0" smtClean="0"/>
              <a:t> </a:t>
            </a:r>
            <a:r>
              <a:rPr lang="hu-HU" sz="2000" u="wavy" dirty="0"/>
              <a:t>millió forint,</a:t>
            </a:r>
            <a:endParaRPr lang="hu-HU" sz="2000" dirty="0"/>
          </a:p>
          <a:p>
            <a:pPr lvl="0" algn="just"/>
            <a:r>
              <a:rPr lang="hu-HU" sz="2000" u="wavy" dirty="0"/>
              <a:t>magyar részvételű koprodukciós filmalkotás esetén </a:t>
            </a:r>
            <a:r>
              <a:rPr lang="hu-HU" sz="2000" b="1" u="wavy" dirty="0" smtClean="0"/>
              <a:t>584,8</a:t>
            </a:r>
            <a:r>
              <a:rPr lang="hu-HU" sz="2000" u="wavy" dirty="0" smtClean="0"/>
              <a:t> </a:t>
            </a:r>
            <a:r>
              <a:rPr lang="hu-HU" sz="2000" u="wavy" dirty="0"/>
              <a:t>millió forint</a:t>
            </a:r>
            <a:r>
              <a:rPr lang="hu-HU" sz="2000" u="wavy" dirty="0" smtClean="0"/>
              <a:t>.</a:t>
            </a:r>
          </a:p>
          <a:p>
            <a:pPr lvl="0" algn="just">
              <a:buNone/>
            </a:pPr>
            <a:endParaRPr lang="hu-HU" sz="2000" dirty="0" smtClean="0"/>
          </a:p>
          <a:p>
            <a:pPr lvl="0" algn="just">
              <a:buNone/>
            </a:pPr>
            <a:endParaRPr lang="hu-HU" sz="2000" dirty="0"/>
          </a:p>
          <a:p>
            <a:pPr marL="0" indent="0" algn="just">
              <a:buNone/>
            </a:pPr>
            <a:r>
              <a:rPr lang="hu-HU" sz="2500" b="1" dirty="0" smtClean="0"/>
              <a:t>„</a:t>
            </a:r>
            <a:r>
              <a:rPr lang="hu-HU" sz="2500" b="1" u="wavy" dirty="0"/>
              <a:t>Nehéz filmek</a:t>
            </a:r>
            <a:r>
              <a:rPr lang="hu-HU" sz="2500" b="1" u="wavy" dirty="0" smtClean="0"/>
              <a:t>”:</a:t>
            </a:r>
            <a:r>
              <a:rPr lang="hu-HU" sz="2000" u="sng" dirty="0" smtClean="0"/>
              <a:t>az </a:t>
            </a:r>
            <a:r>
              <a:rPr lang="hu-HU" sz="2000" u="sng" dirty="0"/>
              <a:t>eredetileg magyar nyelven gyártott</a:t>
            </a:r>
            <a:r>
              <a:rPr lang="hu-HU" sz="2000" u="wavy" dirty="0"/>
              <a:t> filmalkotások, továbbá azok, amelyek esetében valószínűsíthető, hogy gyártási költségvetésük a terjesztés során nem térül </a:t>
            </a:r>
            <a:r>
              <a:rPr lang="hu-HU" sz="2000" u="wavy" dirty="0" smtClean="0"/>
              <a:t>meg.</a:t>
            </a: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11495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 smtClean="0"/>
              <a:t>2. Intenzitást érintő szabályok változása</a:t>
            </a:r>
            <a:endParaRPr lang="hu-HU" sz="1400" u="sng" dirty="0"/>
          </a:p>
        </p:txBody>
      </p:sp>
    </p:spTree>
    <p:extLst>
      <p:ext uri="{BB962C8B-B14F-4D97-AF65-F5344CB8AC3E}">
        <p14:creationId xmlns="" xmlns:p14="http://schemas.microsoft.com/office/powerpoint/2010/main" val="42914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unka\Asztal\filmszalag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293096"/>
            <a:ext cx="4394614" cy="29077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6" y="1052736"/>
            <a:ext cx="7211144" cy="50300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500" dirty="0"/>
              <a:t>Az intenzitásra vonatkozó szabályokat </a:t>
            </a:r>
            <a:r>
              <a:rPr lang="hu-HU" sz="2500" b="1" dirty="0"/>
              <a:t>két alkalommal vizsgálja</a:t>
            </a:r>
            <a:r>
              <a:rPr lang="hu-HU" sz="2500" dirty="0"/>
              <a:t> a Hatóság</a:t>
            </a:r>
            <a:r>
              <a:rPr lang="hu-HU" sz="2500" dirty="0" smtClean="0"/>
              <a:t>.</a:t>
            </a:r>
          </a:p>
          <a:p>
            <a:pPr marL="0" indent="0" algn="just">
              <a:buNone/>
            </a:pPr>
            <a:endParaRPr lang="hu-HU" sz="2500" dirty="0"/>
          </a:p>
          <a:p>
            <a:pPr lvl="0" algn="just"/>
            <a:r>
              <a:rPr lang="hu-HU" sz="2400" dirty="0"/>
              <a:t>támogatásra jogosultság megállapításakor</a:t>
            </a:r>
          </a:p>
          <a:p>
            <a:pPr lvl="0" algn="just"/>
            <a:r>
              <a:rPr lang="hu-HU" sz="2400" dirty="0"/>
              <a:t>támogatási igazolás / költségellenőrzési eljárást lezáró határozat kiadásakor</a:t>
            </a:r>
          </a:p>
          <a:p>
            <a:pPr marL="0" indent="0" algn="just">
              <a:buNone/>
            </a:pPr>
            <a:r>
              <a:rPr lang="hu-HU" sz="2500" dirty="0"/>
              <a:t> </a:t>
            </a:r>
          </a:p>
          <a:p>
            <a:pPr marL="0" indent="0" algn="just">
              <a:buNone/>
            </a:pPr>
            <a:r>
              <a:rPr lang="hu-HU" sz="2500" b="1" dirty="0"/>
              <a:t>36/E. § (1) </a:t>
            </a:r>
            <a:r>
              <a:rPr lang="hu-HU" sz="2500" dirty="0"/>
              <a:t>bekezdés egyértelműen </a:t>
            </a:r>
            <a:r>
              <a:rPr lang="hu-HU" sz="2500" b="1" dirty="0"/>
              <a:t>megjelöli az irányadó alkalmazandó jogszabály állapotot</a:t>
            </a:r>
            <a:r>
              <a:rPr lang="hu-HU" sz="2800" dirty="0"/>
              <a:t>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11495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 smtClean="0"/>
              <a:t>2. Intenzitást érintő szabályok változása</a:t>
            </a:r>
            <a:endParaRPr lang="hu-HU" sz="1400" u="sng" dirty="0"/>
          </a:p>
        </p:txBody>
      </p:sp>
    </p:spTree>
    <p:extLst>
      <p:ext uri="{BB962C8B-B14F-4D97-AF65-F5344CB8AC3E}">
        <p14:creationId xmlns="" xmlns:p14="http://schemas.microsoft.com/office/powerpoint/2010/main" val="38070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unka\Asztal\filmszalag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293096"/>
            <a:ext cx="4394614" cy="29077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6" y="836712"/>
            <a:ext cx="7211144" cy="53571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500" dirty="0"/>
              <a:t>36/E. § (1) A Hivatal a 13. §</a:t>
            </a:r>
            <a:r>
              <a:rPr lang="hu-HU" sz="2500" dirty="0" err="1"/>
              <a:t>-ban</a:t>
            </a:r>
            <a:r>
              <a:rPr lang="hu-HU" sz="2500" dirty="0"/>
              <a:t> meghatározott támogatási arányoknak a 31/B. § (5) bekezdés c) pontja és a 31/D. § (5) bekezdése alapján történő ellenőrzése során az ellenőrzéssel érintett </a:t>
            </a:r>
            <a:r>
              <a:rPr lang="hu-HU" sz="2500" b="1" u="sng" dirty="0"/>
              <a:t>filmalkotás támogatásra jogosultságának megállapítására irányuló kérelme Hivatalhoz érkezésének időpontjában hatályban lévő</a:t>
            </a:r>
            <a:r>
              <a:rPr lang="hu-HU" sz="2500" dirty="0"/>
              <a:t> támogatási arányok betartását ellenőrzi</a:t>
            </a:r>
            <a:r>
              <a:rPr lang="hu-HU" sz="2500" u="wavy" dirty="0"/>
              <a:t>.</a:t>
            </a:r>
            <a:endParaRPr lang="hu-HU" sz="25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11495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 smtClean="0"/>
              <a:t>2. Intenzitást érintő szabályok változása</a:t>
            </a:r>
            <a:endParaRPr lang="hu-HU" sz="1400" u="sng" dirty="0"/>
          </a:p>
        </p:txBody>
      </p:sp>
      <p:sp>
        <p:nvSpPr>
          <p:cNvPr id="7" name="Szövegdoboz 6"/>
          <p:cNvSpPr txBox="1"/>
          <p:nvPr/>
        </p:nvSpPr>
        <p:spPr>
          <a:xfrm>
            <a:off x="0" y="651877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-- --- --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3372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Csapó11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51520" y="0"/>
            <a:ext cx="8576419" cy="68606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972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Munka\Asztal\Magyar részvételi ará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46546"/>
            <a:ext cx="6897587" cy="3311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80120"/>
          </a:xfrm>
        </p:spPr>
        <p:txBody>
          <a:bodyPr>
            <a:normAutofit/>
          </a:bodyPr>
          <a:lstStyle/>
          <a:p>
            <a:pPr lvl="0"/>
            <a:r>
              <a:rPr lang="hu-HU" sz="3000" b="1" u="sng" dirty="0" smtClean="0"/>
              <a:t>3. Magyar </a:t>
            </a:r>
            <a:r>
              <a:rPr lang="hu-HU" sz="3000" b="1" u="sng" dirty="0"/>
              <a:t>részvételi arányokra vonatkozó módosítások 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3"/>
            <a:ext cx="8147248" cy="3600401"/>
          </a:xfrm>
        </p:spPr>
        <p:txBody>
          <a:bodyPr>
            <a:normAutofit/>
          </a:bodyPr>
          <a:lstStyle/>
          <a:p>
            <a:pPr algn="just"/>
            <a:r>
              <a:rPr lang="hu-HU" sz="2500" dirty="0"/>
              <a:t>A nemzetközi koprodukciós filmek esetében fontos változás </a:t>
            </a:r>
            <a:r>
              <a:rPr lang="hu-HU" sz="2500" b="1" dirty="0"/>
              <a:t>kisebbségi koprodukciók </a:t>
            </a:r>
            <a:r>
              <a:rPr lang="hu-HU" sz="2500" dirty="0"/>
              <a:t>segítése</a:t>
            </a:r>
            <a:r>
              <a:rPr lang="hu-HU" sz="2500" dirty="0" smtClean="0"/>
              <a:t>.</a:t>
            </a:r>
          </a:p>
          <a:p>
            <a:pPr algn="just">
              <a:buNone/>
            </a:pPr>
            <a:endParaRPr lang="hu-HU" sz="2500" dirty="0"/>
          </a:p>
          <a:p>
            <a:pPr algn="just"/>
            <a:r>
              <a:rPr lang="hu-HU" sz="2500" b="1" dirty="0" smtClean="0"/>
              <a:t>több </a:t>
            </a:r>
            <a:r>
              <a:rPr lang="hu-HU" sz="2500" b="1" dirty="0"/>
              <a:t>pont szerezhető </a:t>
            </a:r>
            <a:r>
              <a:rPr lang="hu-HU" sz="2500" dirty="0"/>
              <a:t>az </a:t>
            </a:r>
            <a:r>
              <a:rPr lang="hu-HU" sz="2500" dirty="0" err="1"/>
              <a:t>Mktv</a:t>
            </a:r>
            <a:r>
              <a:rPr lang="hu-HU" sz="2500" dirty="0"/>
              <a:t>. 1. melléklete szerinti táblázatban a pontozás </a:t>
            </a:r>
            <a:r>
              <a:rPr lang="hu-HU" sz="2500" dirty="0" smtClean="0"/>
              <a:t>során</a:t>
            </a:r>
          </a:p>
          <a:p>
            <a:pPr algn="just">
              <a:buNone/>
            </a:pPr>
            <a:endParaRPr lang="hu-HU" sz="2500" dirty="0"/>
          </a:p>
          <a:p>
            <a:pPr algn="just"/>
            <a:r>
              <a:rPr lang="hu-HU" sz="2500" dirty="0" smtClean="0"/>
              <a:t>‘</a:t>
            </a:r>
            <a:r>
              <a:rPr lang="hu-HU" sz="2500" b="1" dirty="0"/>
              <a:t>magyar részvételű filmalkotás' </a:t>
            </a:r>
            <a:r>
              <a:rPr lang="hu-HU" sz="2500" dirty="0" smtClean="0"/>
              <a:t>kategória </a:t>
            </a:r>
            <a:r>
              <a:rPr lang="hu-HU" sz="2500" dirty="0" smtClean="0">
                <a:sym typeface="Wingdings" pitchFamily="2" charset="2"/>
              </a:rPr>
              <a:t></a:t>
            </a:r>
            <a:r>
              <a:rPr lang="hu-HU" sz="2500" dirty="0" smtClean="0"/>
              <a:t>jogosultság a </a:t>
            </a:r>
            <a:r>
              <a:rPr lang="hu-HU" sz="2500" b="1" dirty="0"/>
              <a:t>közvetlen támogatásra</a:t>
            </a:r>
            <a:r>
              <a:rPr lang="hu-HU" sz="2500" dirty="0"/>
              <a:t>.</a:t>
            </a:r>
          </a:p>
          <a:p>
            <a:pPr marL="0" indent="0">
              <a:buNone/>
            </a:pPr>
            <a:endParaRPr lang="hu-HU" sz="2500" dirty="0"/>
          </a:p>
        </p:txBody>
      </p:sp>
    </p:spTree>
    <p:extLst>
      <p:ext uri="{BB962C8B-B14F-4D97-AF65-F5344CB8AC3E}">
        <p14:creationId xmlns="" xmlns:p14="http://schemas.microsoft.com/office/powerpoint/2010/main" val="33180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Munka\Asztal\Magyar részvételi ará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46546"/>
            <a:ext cx="6897587" cy="3311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139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hu-HU" sz="2800" dirty="0" smtClean="0"/>
          </a:p>
          <a:p>
            <a:pPr marL="0" indent="0" algn="just">
              <a:buNone/>
            </a:pPr>
            <a:r>
              <a:rPr lang="hu-HU" sz="2800" dirty="0" smtClean="0"/>
              <a:t>Az </a:t>
            </a:r>
            <a:r>
              <a:rPr lang="hu-HU" sz="2800" dirty="0" err="1"/>
              <a:t>Mktv</a:t>
            </a:r>
            <a:r>
              <a:rPr lang="hu-HU" sz="2800" dirty="0"/>
              <a:t>. 19/K. § (3) </a:t>
            </a:r>
            <a:endParaRPr lang="hu-HU" sz="2800" dirty="0" smtClean="0"/>
          </a:p>
          <a:p>
            <a:pPr marL="0" indent="0" algn="just">
              <a:buNone/>
            </a:pPr>
            <a:endParaRPr lang="hu-HU" sz="2800" dirty="0" smtClean="0"/>
          </a:p>
          <a:p>
            <a:pPr marL="0" indent="0" algn="just">
              <a:buNone/>
            </a:pPr>
            <a:r>
              <a:rPr lang="hu-HU" sz="2800" dirty="0" smtClean="0"/>
              <a:t> </a:t>
            </a:r>
            <a:r>
              <a:rPr lang="hu-HU" sz="2800" dirty="0"/>
              <a:t>"Ha a filmalkotásban magyar filmelőállító vagy producer vesz részt, részükre, a magyar hozzájárulás arányától függetlenül a </a:t>
            </a:r>
            <a:r>
              <a:rPr lang="hu-HU" sz="2800" b="1" u="sng" dirty="0"/>
              <a:t>legmagasabb elérhető pontszámot kell adni.</a:t>
            </a:r>
            <a:r>
              <a:rPr lang="hu-HU" sz="2800" dirty="0"/>
              <a:t>" (hatályos: 2014. dec. 30-tól).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0" y="11495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 smtClean="0"/>
              <a:t>3. Magyar részvételi arányokra vonatkozó módosítások </a:t>
            </a:r>
            <a:endParaRPr lang="hu-HU" sz="1400" u="sng" dirty="0"/>
          </a:p>
        </p:txBody>
      </p:sp>
    </p:spTree>
    <p:extLst>
      <p:ext uri="{BB962C8B-B14F-4D97-AF65-F5344CB8AC3E}">
        <p14:creationId xmlns="" xmlns:p14="http://schemas.microsoft.com/office/powerpoint/2010/main" val="375828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Munka\Asztal\Magyar részvételi ará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46546"/>
            <a:ext cx="6897587" cy="3311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800" b="1" dirty="0"/>
              <a:t>Technikai jellegű módosítás</a:t>
            </a:r>
            <a:r>
              <a:rPr lang="hu-HU" sz="2800" dirty="0"/>
              <a:t>, célja a jogszabályi anomália </a:t>
            </a:r>
            <a:r>
              <a:rPr lang="hu-HU" sz="2800" dirty="0" smtClean="0"/>
              <a:t>kiküszöbölése.</a:t>
            </a:r>
          </a:p>
          <a:p>
            <a:pPr marL="0" indent="0" algn="just">
              <a:buNone/>
            </a:pPr>
            <a:endParaRPr lang="hu-HU" sz="2800" dirty="0" smtClean="0"/>
          </a:p>
          <a:p>
            <a:pPr marL="0" indent="0" algn="just">
              <a:buNone/>
            </a:pPr>
            <a:endParaRPr lang="hu-HU" sz="2800" dirty="0"/>
          </a:p>
          <a:p>
            <a:pPr marL="0" indent="0" algn="just">
              <a:buNone/>
            </a:pPr>
            <a:r>
              <a:rPr lang="hu-HU" sz="2800" dirty="0"/>
              <a:t>2014. dec. 30-tól </a:t>
            </a:r>
            <a:r>
              <a:rPr lang="hu-HU" sz="2800" dirty="0" err="1" smtClean="0"/>
              <a:t>Mktv</a:t>
            </a:r>
            <a:r>
              <a:rPr lang="hu-HU" sz="2800" dirty="0"/>
              <a:t>. 26/B. (</a:t>
            </a:r>
            <a:r>
              <a:rPr lang="hu-HU" sz="2800" dirty="0" smtClean="0"/>
              <a:t>1) módosult</a:t>
            </a:r>
            <a:r>
              <a:rPr lang="hu-HU" sz="2800" dirty="0"/>
              <a:t>, </a:t>
            </a:r>
            <a:r>
              <a:rPr lang="hu-HU" sz="2800" b="1" dirty="0" smtClean="0"/>
              <a:t>kizárólag </a:t>
            </a:r>
            <a:r>
              <a:rPr lang="hu-HU" sz="2800" b="1" dirty="0"/>
              <a:t>filmelőállító kérelmezheti</a:t>
            </a:r>
            <a:r>
              <a:rPr lang="hu-HU" sz="2800" dirty="0"/>
              <a:t>, tehát filmgyártó vállalkozás már nem lehet kérelmező</a:t>
            </a:r>
            <a:r>
              <a:rPr lang="hu-HU" sz="2800" dirty="0" smtClean="0"/>
              <a:t>!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11495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 smtClean="0"/>
              <a:t>3. Magyar részvételi arányokra vonatkozó módosítások </a:t>
            </a:r>
            <a:endParaRPr lang="hu-HU" sz="1400" u="sng" dirty="0"/>
          </a:p>
        </p:txBody>
      </p:sp>
    </p:spTree>
    <p:extLst>
      <p:ext uri="{BB962C8B-B14F-4D97-AF65-F5344CB8AC3E}">
        <p14:creationId xmlns="" xmlns:p14="http://schemas.microsoft.com/office/powerpoint/2010/main" val="320572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Csapó11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51520" y="0"/>
            <a:ext cx="8576419" cy="68606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510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926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hu-HU" b="1" u="sng" cap="small" dirty="0" smtClean="0"/>
              <a:t>Az </a:t>
            </a:r>
            <a:r>
              <a:rPr lang="hu-HU" b="1" u="sng" cap="small" dirty="0"/>
              <a:t>előadás témái</a:t>
            </a:r>
            <a:r>
              <a:rPr lang="hu-HU" b="1" u="sng" cap="small" dirty="0" smtClean="0"/>
              <a:t>:</a:t>
            </a:r>
          </a:p>
          <a:p>
            <a:pPr marL="0" indent="0">
              <a:spcBef>
                <a:spcPts val="300"/>
              </a:spcBef>
              <a:buNone/>
            </a:pPr>
            <a:endParaRPr lang="hu-HU" dirty="0" smtClean="0"/>
          </a:p>
          <a:p>
            <a:pPr marL="514350" lvl="0" indent="-514350">
              <a:spcBef>
                <a:spcPts val="300"/>
              </a:spcBef>
              <a:buAutoNum type="arabicPeriod"/>
            </a:pPr>
            <a:r>
              <a:rPr lang="hu-HU" dirty="0" smtClean="0"/>
              <a:t>VÁLTOZÁSOK</a:t>
            </a:r>
          </a:p>
          <a:p>
            <a:pPr marL="514350" indent="-514350"/>
            <a:r>
              <a:rPr lang="hu-HU" sz="2700" dirty="0" smtClean="0"/>
              <a:t>Közvetett </a:t>
            </a:r>
            <a:r>
              <a:rPr lang="hu-HU" sz="2700" dirty="0"/>
              <a:t>támogatás mértékének növekedése (20</a:t>
            </a:r>
            <a:r>
              <a:rPr lang="hu-HU" sz="2700" dirty="0">
                <a:sym typeface="Wingdings"/>
              </a:rPr>
              <a:t></a:t>
            </a:r>
            <a:r>
              <a:rPr lang="hu-HU" sz="2700" dirty="0"/>
              <a:t>25 %)</a:t>
            </a:r>
          </a:p>
          <a:p>
            <a:pPr marL="0" indent="0"/>
            <a:r>
              <a:rPr lang="hu-HU" sz="2700" dirty="0" smtClean="0"/>
              <a:t>     Intenzitást </a:t>
            </a:r>
            <a:r>
              <a:rPr lang="hu-HU" sz="2700" dirty="0"/>
              <a:t>érintő szabályok változása</a:t>
            </a:r>
          </a:p>
          <a:p>
            <a:pPr marL="0" indent="0"/>
            <a:r>
              <a:rPr lang="hu-HU" sz="2700" dirty="0" smtClean="0"/>
              <a:t>     Magyar </a:t>
            </a:r>
            <a:r>
              <a:rPr lang="hu-HU" sz="2700" dirty="0"/>
              <a:t>részvételi arányokra </a:t>
            </a:r>
            <a:r>
              <a:rPr lang="hu-HU" sz="2700" dirty="0" smtClean="0"/>
              <a:t>vonatkozó módosítások</a:t>
            </a:r>
          </a:p>
          <a:p>
            <a:pPr marL="0" indent="0">
              <a:buNone/>
            </a:pPr>
            <a:endParaRPr lang="hu-HU" sz="2700" dirty="0"/>
          </a:p>
          <a:p>
            <a:pPr marL="0" lvl="0" indent="0">
              <a:buNone/>
            </a:pPr>
            <a:r>
              <a:rPr lang="hu-HU" dirty="0" smtClean="0"/>
              <a:t>2. ÚJDONSÁGOK</a:t>
            </a:r>
          </a:p>
          <a:p>
            <a:pPr marL="0" indent="0"/>
            <a:r>
              <a:rPr lang="hu-HU" sz="2800" dirty="0" smtClean="0"/>
              <a:t>     </a:t>
            </a:r>
            <a:r>
              <a:rPr lang="hu-HU" sz="2700" dirty="0" smtClean="0"/>
              <a:t>ÚJ </a:t>
            </a:r>
            <a:r>
              <a:rPr lang="hu-HU" sz="2700" dirty="0"/>
              <a:t>Támogatási rendszer (Tao. 24/A. </a:t>
            </a:r>
            <a:r>
              <a:rPr lang="hu-HU" sz="2700" dirty="0" smtClean="0"/>
              <a:t>§)</a:t>
            </a:r>
          </a:p>
          <a:p>
            <a:pPr marL="0" indent="0">
              <a:buNone/>
            </a:pPr>
            <a:endParaRPr lang="hu-HU" sz="2700" dirty="0" smtClean="0"/>
          </a:p>
          <a:p>
            <a:pPr marL="0" indent="0">
              <a:buNone/>
            </a:pPr>
            <a:r>
              <a:rPr lang="hu-HU" sz="2800" dirty="0" smtClean="0"/>
              <a:t>3. GYAKORLATI JOGALKALMAZÁSI KÉRDÉSEK</a:t>
            </a:r>
          </a:p>
          <a:p>
            <a:pPr marL="0" indent="0"/>
            <a:r>
              <a:rPr lang="hu-HU" dirty="0" smtClean="0"/>
              <a:t>   </a:t>
            </a:r>
            <a:r>
              <a:rPr lang="hu-HU" sz="2700" dirty="0" smtClean="0"/>
              <a:t>Támogatási </a:t>
            </a:r>
            <a:r>
              <a:rPr lang="hu-HU" sz="2700" dirty="0"/>
              <a:t>igazolások rendszere </a:t>
            </a:r>
          </a:p>
          <a:p>
            <a:pPr marL="0" indent="0"/>
            <a:r>
              <a:rPr lang="hu-HU" sz="2700" dirty="0" smtClean="0"/>
              <a:t>    Új </a:t>
            </a:r>
            <a:r>
              <a:rPr lang="hu-HU" sz="2700" dirty="0"/>
              <a:t>formanyomtatványok</a:t>
            </a:r>
          </a:p>
          <a:p>
            <a:pPr marL="0" indent="0"/>
            <a:r>
              <a:rPr lang="hu-HU" sz="2700" dirty="0" smtClean="0"/>
              <a:t>    Adatváltozás </a:t>
            </a:r>
            <a:r>
              <a:rPr lang="hu-HU" sz="2700" dirty="0"/>
              <a:t>bejelentés + méltányosság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6699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Munka\Asztal\Falling-Gold-Co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39241"/>
            <a:ext cx="6948264" cy="6948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pPr lvl="0"/>
            <a:r>
              <a:rPr lang="hu-HU" sz="3000" b="1" u="sng" dirty="0"/>
              <a:t>4. ÚJ Támogatási </a:t>
            </a:r>
            <a:r>
              <a:rPr lang="hu-HU" sz="3000" b="1" u="sng" dirty="0" smtClean="0"/>
              <a:t>rendszer (Tao</a:t>
            </a:r>
            <a:r>
              <a:rPr lang="hu-HU" sz="3000" b="1" u="sng" dirty="0"/>
              <a:t>. 24/A. </a:t>
            </a:r>
            <a:r>
              <a:rPr lang="hu-HU" sz="3000" b="1" u="sng" dirty="0" smtClean="0"/>
              <a:t>§)</a:t>
            </a:r>
            <a:endParaRPr lang="hu-HU" sz="3000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hu-HU" sz="2500" dirty="0"/>
              <a:t>2015. január 1-jei hatállyal bevezetésre került </a:t>
            </a:r>
            <a:r>
              <a:rPr lang="hu-HU" sz="2500" b="1" dirty="0"/>
              <a:t>új konstrukció</a:t>
            </a:r>
            <a:r>
              <a:rPr lang="hu-HU" sz="2500" dirty="0"/>
              <a:t>. </a:t>
            </a:r>
            <a:endParaRPr lang="hu-HU" sz="2500" dirty="0" smtClean="0"/>
          </a:p>
          <a:p>
            <a:pPr>
              <a:buNone/>
            </a:pPr>
            <a:endParaRPr lang="hu-HU" sz="2500" dirty="0"/>
          </a:p>
          <a:p>
            <a:r>
              <a:rPr lang="hu-HU" sz="2500" dirty="0"/>
              <a:t>Jelentősen eltér az eddigi kedvezményektől. </a:t>
            </a:r>
            <a:endParaRPr lang="hu-HU" sz="2500" dirty="0" smtClean="0"/>
          </a:p>
          <a:p>
            <a:pPr>
              <a:buNone/>
            </a:pPr>
            <a:endParaRPr lang="hu-HU" sz="2500" dirty="0"/>
          </a:p>
          <a:p>
            <a:r>
              <a:rPr lang="hu-HU" sz="2500" dirty="0"/>
              <a:t>Az adózó az adóelőlege meghatározott részéről </a:t>
            </a:r>
            <a:r>
              <a:rPr lang="hu-HU" sz="2500" b="1" dirty="0"/>
              <a:t>felajánlást tehet, </a:t>
            </a:r>
            <a:endParaRPr lang="hu-HU" sz="2500" b="1" dirty="0" smtClean="0"/>
          </a:p>
          <a:p>
            <a:pPr>
              <a:buNone/>
            </a:pPr>
            <a:endParaRPr lang="hu-HU" sz="2500" dirty="0"/>
          </a:p>
          <a:p>
            <a:r>
              <a:rPr lang="hu-HU" sz="2500" dirty="0"/>
              <a:t>A felajánlott összeget  az </a:t>
            </a:r>
            <a:r>
              <a:rPr lang="hu-HU" sz="2500" b="1" dirty="0"/>
              <a:t>adóhatóság átutalja  </a:t>
            </a:r>
            <a:r>
              <a:rPr lang="hu-HU" sz="2500" dirty="0"/>
              <a:t>a </a:t>
            </a:r>
            <a:r>
              <a:rPr lang="hu-HU" sz="2500" b="1" dirty="0"/>
              <a:t>kedvezményezett(</a:t>
            </a:r>
            <a:r>
              <a:rPr lang="hu-HU" sz="2500" b="1" dirty="0" err="1"/>
              <a:t>e</a:t>
            </a:r>
            <a:r>
              <a:rPr lang="hu-HU" sz="2500" dirty="0" err="1"/>
              <a:t>k</a:t>
            </a:r>
            <a:r>
              <a:rPr lang="hu-HU" sz="2500" dirty="0"/>
              <a:t>) részére.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27584" y="1061005"/>
            <a:ext cx="419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/>
              <a:t>Az adófelajánlás új rendszere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5121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unka\Asztal\Falling-Gold-Co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39241"/>
            <a:ext cx="6948264" cy="6948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u-HU" sz="2800" b="1" dirty="0"/>
              <a:t>Nem adókedvezményről van </a:t>
            </a:r>
            <a:r>
              <a:rPr lang="hu-HU" sz="2800" b="1" dirty="0" smtClean="0"/>
              <a:t>szó</a:t>
            </a:r>
            <a:endParaRPr lang="hu-HU" sz="2800" dirty="0" smtClean="0"/>
          </a:p>
          <a:p>
            <a:pPr algn="just">
              <a:buNone/>
            </a:pPr>
            <a:endParaRPr lang="hu-HU" sz="2800" dirty="0" smtClean="0"/>
          </a:p>
          <a:p>
            <a:pPr algn="just"/>
            <a:r>
              <a:rPr lang="hu-HU" sz="2800" dirty="0" smtClean="0"/>
              <a:t>a </a:t>
            </a:r>
            <a:r>
              <a:rPr lang="hu-HU" sz="2800" dirty="0"/>
              <a:t>ténylegesen előírt és teljesített adóelőleg, illetve adó </a:t>
            </a:r>
            <a:r>
              <a:rPr lang="hu-HU" sz="2800" b="1" dirty="0"/>
              <a:t>fizetési kötelezettség</a:t>
            </a:r>
            <a:r>
              <a:rPr lang="hu-HU" sz="2800" dirty="0"/>
              <a:t> egy részének meghatározott célokra történő </a:t>
            </a:r>
            <a:r>
              <a:rPr lang="hu-HU" sz="2800" b="1" dirty="0"/>
              <a:t>felhasználásáról lehet rendelkezni</a:t>
            </a:r>
            <a:r>
              <a:rPr lang="hu-HU" sz="2800" b="1" dirty="0" smtClean="0"/>
              <a:t>.</a:t>
            </a:r>
          </a:p>
          <a:p>
            <a:pPr marL="0" indent="0" algn="just">
              <a:buNone/>
            </a:pPr>
            <a:r>
              <a:rPr lang="hu-HU" sz="2800" dirty="0" smtClean="0"/>
              <a:t> </a:t>
            </a:r>
            <a:endParaRPr lang="hu-HU" sz="2800" dirty="0"/>
          </a:p>
          <a:p>
            <a:pPr algn="just"/>
            <a:r>
              <a:rPr lang="hu-HU" sz="2800" dirty="0"/>
              <a:t>Adójóváírás formájában </a:t>
            </a:r>
            <a:r>
              <a:rPr lang="hu-HU" sz="2800" b="1" dirty="0"/>
              <a:t>adóelőny érhető el vele</a:t>
            </a:r>
            <a:r>
              <a:rPr lang="hu-HU" sz="2800" dirty="0"/>
              <a:t>, </a:t>
            </a:r>
          </a:p>
          <a:p>
            <a:pPr marL="0" indent="0" algn="just">
              <a:buNone/>
            </a:pPr>
            <a:endParaRPr lang="hu-HU" sz="2800" dirty="0" smtClean="0"/>
          </a:p>
          <a:p>
            <a:pPr algn="just"/>
            <a:r>
              <a:rPr lang="hu-HU" sz="2800" dirty="0" smtClean="0"/>
              <a:t>NINCS TÉNYLEGES ADÓ-VISSZATÉRÍTÉS!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-10666" y="18864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/>
              <a:t>4. ÚJ Támogatási rendszer (Tao. 24/A. §)</a:t>
            </a:r>
            <a:endParaRPr lang="hu-HU" sz="1400" u="sng" dirty="0"/>
          </a:p>
        </p:txBody>
      </p:sp>
    </p:spTree>
    <p:extLst>
      <p:ext uri="{BB962C8B-B14F-4D97-AF65-F5344CB8AC3E}">
        <p14:creationId xmlns="" xmlns:p14="http://schemas.microsoft.com/office/powerpoint/2010/main" val="25201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unka\Asztal\Falling-Gold-Co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39241"/>
            <a:ext cx="6948264" cy="6948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500" dirty="0"/>
              <a:t>A NAV az adózó </a:t>
            </a:r>
            <a:r>
              <a:rPr lang="hu-HU" sz="2500" b="1" dirty="0"/>
              <a:t>adófolyószámlán csökkentő </a:t>
            </a:r>
            <a:r>
              <a:rPr lang="hu-HU" sz="2500" dirty="0"/>
              <a:t>tételként írja elő az </a:t>
            </a:r>
            <a:r>
              <a:rPr lang="hu-HU" sz="2500" dirty="0" smtClean="0"/>
              <a:t>adóelőnyt, </a:t>
            </a:r>
          </a:p>
          <a:p>
            <a:pPr>
              <a:buNone/>
            </a:pPr>
            <a:endParaRPr lang="hu-HU" sz="2500" dirty="0" smtClean="0"/>
          </a:p>
          <a:p>
            <a:r>
              <a:rPr lang="hu-HU" sz="2500" b="1" dirty="0" smtClean="0"/>
              <a:t>egyéb </a:t>
            </a:r>
            <a:r>
              <a:rPr lang="hu-HU" sz="2500" b="1" dirty="0"/>
              <a:t>bevételként </a:t>
            </a:r>
            <a:r>
              <a:rPr lang="hu-HU" sz="2500" dirty="0"/>
              <a:t>kell </a:t>
            </a:r>
            <a:r>
              <a:rPr lang="hu-HU" sz="2500" dirty="0" smtClean="0"/>
              <a:t>elszámolni</a:t>
            </a:r>
          </a:p>
          <a:p>
            <a:pPr>
              <a:buNone/>
            </a:pPr>
            <a:endParaRPr lang="hu-HU" sz="2500" dirty="0"/>
          </a:p>
          <a:p>
            <a:r>
              <a:rPr lang="hu-HU" sz="2500" b="1" dirty="0"/>
              <a:t>A</a:t>
            </a:r>
            <a:r>
              <a:rPr lang="hu-HU" sz="2500" b="1" dirty="0" smtClean="0"/>
              <a:t>EE </a:t>
            </a:r>
            <a:r>
              <a:rPr lang="hu-HU" sz="2500" b="1" dirty="0"/>
              <a:t>csökkentő </a:t>
            </a:r>
            <a:r>
              <a:rPr lang="hu-HU" sz="2500" dirty="0"/>
              <a:t>tétel.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0" y="18864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/>
              <a:t>4. ÚJ Támogatási rendszer (Tao. 24/A. §)</a:t>
            </a:r>
            <a:endParaRPr lang="hu-HU" sz="1400" u="sng" dirty="0"/>
          </a:p>
        </p:txBody>
      </p:sp>
    </p:spTree>
    <p:extLst>
      <p:ext uri="{BB962C8B-B14F-4D97-AF65-F5344CB8AC3E}">
        <p14:creationId xmlns="" xmlns:p14="http://schemas.microsoft.com/office/powerpoint/2010/main" val="67504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unka\Asztal\Falling-Gold-Co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39241"/>
            <a:ext cx="6948264" cy="6948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hu-HU" sz="2800" b="1" u="sng" dirty="0" smtClean="0"/>
              <a:t>Célok</a:t>
            </a:r>
            <a:r>
              <a:rPr lang="hu-HU" sz="2800" dirty="0" smtClean="0"/>
              <a:t> </a:t>
            </a:r>
          </a:p>
          <a:p>
            <a:pPr algn="just">
              <a:buNone/>
            </a:pPr>
            <a:endParaRPr lang="hu-HU" sz="2800" dirty="0"/>
          </a:p>
          <a:p>
            <a:pPr algn="just"/>
            <a:r>
              <a:rPr lang="hu-HU" sz="2800" dirty="0"/>
              <a:t>a) filmalkotás támogatására, </a:t>
            </a:r>
          </a:p>
          <a:p>
            <a:pPr algn="just"/>
            <a:r>
              <a:rPr lang="hu-HU" sz="2800" dirty="0"/>
              <a:t>b) előadó-művészeti szervezet támogatására, </a:t>
            </a:r>
          </a:p>
          <a:p>
            <a:pPr algn="just"/>
            <a:r>
              <a:rPr lang="hu-HU" sz="2800" dirty="0"/>
              <a:t>c) látvány-csapatsport támogatására </a:t>
            </a:r>
          </a:p>
          <a:p>
            <a:pPr marL="0" indent="0" algn="just">
              <a:buNone/>
            </a:pPr>
            <a:endParaRPr lang="hu-HU" sz="2800" dirty="0" smtClean="0"/>
          </a:p>
          <a:p>
            <a:pPr marL="0" indent="0" algn="just">
              <a:buNone/>
            </a:pPr>
            <a:r>
              <a:rPr lang="hu-HU" sz="2800" dirty="0" smtClean="0"/>
              <a:t>A </a:t>
            </a:r>
            <a:r>
              <a:rPr lang="hu-HU" sz="2800" dirty="0"/>
              <a:t>rendelkező nyilatkozatban a kedvezményezett célok között </a:t>
            </a:r>
            <a:r>
              <a:rPr lang="hu-HU" sz="2800" b="1" dirty="0"/>
              <a:t>megosztva is</a:t>
            </a:r>
            <a:r>
              <a:rPr lang="hu-HU" sz="2800" dirty="0"/>
              <a:t> lehet rendelkezni.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2576" y="18864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/>
              <a:t>4. ÚJ Támogatási rendszer (Tao. 24/A. §)</a:t>
            </a:r>
            <a:endParaRPr lang="hu-HU" sz="1400" u="sng" dirty="0"/>
          </a:p>
        </p:txBody>
      </p:sp>
    </p:spTree>
    <p:extLst>
      <p:ext uri="{BB962C8B-B14F-4D97-AF65-F5344CB8AC3E}">
        <p14:creationId xmlns="" xmlns:p14="http://schemas.microsoft.com/office/powerpoint/2010/main" val="17763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unka\Asztal\Falling-Gold-Co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39241"/>
            <a:ext cx="6948264" cy="6948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500" dirty="0" smtClean="0"/>
              <a:t>Filmalkotások </a:t>
            </a:r>
            <a:r>
              <a:rPr lang="hu-HU" sz="2500" dirty="0"/>
              <a:t>esetében ez </a:t>
            </a:r>
            <a:r>
              <a:rPr lang="hu-HU" sz="2500" b="1" dirty="0"/>
              <a:t>kétféleképpen</a:t>
            </a:r>
            <a:r>
              <a:rPr lang="hu-HU" sz="2500" dirty="0"/>
              <a:t> történhet</a:t>
            </a:r>
            <a:r>
              <a:rPr lang="hu-HU" sz="2500" dirty="0" smtClean="0"/>
              <a:t>.</a:t>
            </a:r>
          </a:p>
          <a:p>
            <a:pPr marL="0" indent="0" algn="just">
              <a:buNone/>
            </a:pPr>
            <a:endParaRPr lang="hu-HU" sz="2500" dirty="0"/>
          </a:p>
          <a:p>
            <a:pPr lvl="0" algn="just"/>
            <a:r>
              <a:rPr lang="hu-HU" sz="2500" dirty="0"/>
              <a:t>MNF </a:t>
            </a:r>
            <a:r>
              <a:rPr lang="hu-HU" sz="2500" dirty="0" err="1"/>
              <a:t>Zrt</a:t>
            </a:r>
            <a:r>
              <a:rPr lang="hu-HU" sz="2500" dirty="0"/>
              <a:t>. </a:t>
            </a:r>
            <a:r>
              <a:rPr lang="hu-HU" sz="2500" dirty="0" smtClean="0"/>
              <a:t>részére </a:t>
            </a:r>
            <a:r>
              <a:rPr lang="hu-HU" sz="2500" dirty="0"/>
              <a:t>történő felajánlás </a:t>
            </a:r>
            <a:r>
              <a:rPr lang="hu-HU" sz="2500" dirty="0" smtClean="0">
                <a:sym typeface="Wingdings"/>
              </a:rPr>
              <a:t> </a:t>
            </a:r>
            <a:r>
              <a:rPr lang="hu-HU" sz="2500" dirty="0" smtClean="0"/>
              <a:t>nincs igazolás</a:t>
            </a:r>
            <a:endParaRPr lang="hu-HU" sz="2500" dirty="0"/>
          </a:p>
          <a:p>
            <a:pPr lvl="0" algn="just"/>
            <a:r>
              <a:rPr lang="hu-HU" sz="2500" dirty="0"/>
              <a:t>konkrét </a:t>
            </a:r>
            <a:r>
              <a:rPr lang="hu-HU" sz="2500" dirty="0" smtClean="0"/>
              <a:t>filmalkotás részére történő felajánlás</a:t>
            </a:r>
            <a:endParaRPr lang="hu-HU" sz="2500" dirty="0"/>
          </a:p>
          <a:p>
            <a:pPr marL="0" indent="0" algn="just">
              <a:buNone/>
            </a:pPr>
            <a:endParaRPr lang="hu-HU" sz="2500" dirty="0" smtClean="0"/>
          </a:p>
          <a:p>
            <a:pPr marL="0" indent="0" algn="just">
              <a:buNone/>
            </a:pPr>
            <a:r>
              <a:rPr lang="hu-HU" sz="2500" dirty="0" smtClean="0"/>
              <a:t>A </a:t>
            </a:r>
            <a:r>
              <a:rPr lang="hu-HU" sz="2500" dirty="0"/>
              <a:t>felajánlott összeget (adóelőleg, kiegészítés, adó) </a:t>
            </a:r>
            <a:r>
              <a:rPr lang="hu-HU" sz="2500" b="1" dirty="0"/>
              <a:t>befizetett adónak tekintik.</a:t>
            </a:r>
            <a:endParaRPr lang="hu-HU" sz="25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1435" y="18864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/>
              <a:t>4. ÚJ Támogatási rendszer (Tao. 24/A. §)</a:t>
            </a:r>
            <a:endParaRPr lang="hu-HU" sz="1400" u="sng" dirty="0"/>
          </a:p>
        </p:txBody>
      </p:sp>
    </p:spTree>
    <p:extLst>
      <p:ext uri="{BB962C8B-B14F-4D97-AF65-F5344CB8AC3E}">
        <p14:creationId xmlns="" xmlns:p14="http://schemas.microsoft.com/office/powerpoint/2010/main" val="39908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unka\Asztal\Falling-Gold-Co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39241"/>
            <a:ext cx="6948264" cy="6948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000" dirty="0" smtClean="0"/>
              <a:t>IGAZOLÁS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hu-HU" sz="2500" dirty="0" smtClean="0"/>
              <a:t>A felajánlás átutalásához szükséges:  hogy az adózó rendelkezzen a kedvezményezett célhoz kapcsolódóan </a:t>
            </a:r>
            <a:r>
              <a:rPr lang="hu-HU" sz="2500" b="1" dirty="0" smtClean="0"/>
              <a:t>kiállított igazolással </a:t>
            </a:r>
            <a:r>
              <a:rPr lang="hu-HU" sz="2500" dirty="0" smtClean="0"/>
              <a:t>és annak egy példányát az </a:t>
            </a:r>
            <a:r>
              <a:rPr lang="hu-HU" sz="2500" b="1" dirty="0" smtClean="0"/>
              <a:t>adóhatóságnak</a:t>
            </a:r>
            <a:r>
              <a:rPr lang="hu-HU" sz="2500" dirty="0"/>
              <a:t> </a:t>
            </a:r>
            <a:r>
              <a:rPr lang="hu-HU" sz="2500" b="1" dirty="0" smtClean="0"/>
              <a:t>megküldje</a:t>
            </a:r>
            <a:r>
              <a:rPr lang="hu-HU" sz="2500" b="1" dirty="0"/>
              <a:t>. </a:t>
            </a:r>
            <a:endParaRPr lang="hu-HU" sz="2500" dirty="0"/>
          </a:p>
          <a:p>
            <a:pPr marL="0" indent="0" algn="just">
              <a:buNone/>
            </a:pPr>
            <a:r>
              <a:rPr lang="hu-HU" sz="2500" dirty="0" smtClean="0"/>
              <a:t> </a:t>
            </a:r>
          </a:p>
          <a:p>
            <a:pPr marL="0" indent="0" algn="just">
              <a:buNone/>
            </a:pPr>
            <a:endParaRPr lang="hu-HU" sz="2500" dirty="0" smtClean="0"/>
          </a:p>
          <a:p>
            <a:pPr algn="just"/>
            <a:r>
              <a:rPr lang="hu-HU" sz="2500" dirty="0" smtClean="0"/>
              <a:t>A hatóság az adózó és a filmelőállító/gyártó vállalkozás </a:t>
            </a:r>
            <a:r>
              <a:rPr lang="hu-HU" sz="2500" b="1" dirty="0" smtClean="0"/>
              <a:t>együttes kérelmére</a:t>
            </a:r>
            <a:r>
              <a:rPr lang="hu-HU" sz="2500" dirty="0" smtClean="0"/>
              <a:t> igazolja, hogy </a:t>
            </a:r>
            <a:r>
              <a:rPr lang="hu-HU" sz="2500" b="1" dirty="0" smtClean="0"/>
              <a:t>a felajánlott összeg nem </a:t>
            </a:r>
            <a:r>
              <a:rPr lang="hu-HU" sz="2500" dirty="0" smtClean="0"/>
              <a:t>haladja meg közvetlen </a:t>
            </a:r>
            <a:r>
              <a:rPr lang="hu-HU" sz="2500" b="1" dirty="0" smtClean="0"/>
              <a:t>filmgyártási költség 25 %-át.</a:t>
            </a:r>
            <a:endParaRPr lang="hu-HU" sz="25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18864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/>
              <a:t>4. ÚJ Támogatási rendszer (Tao. 24/A. §)</a:t>
            </a:r>
            <a:endParaRPr lang="hu-HU" sz="1400" u="sng" dirty="0"/>
          </a:p>
        </p:txBody>
      </p:sp>
    </p:spTree>
    <p:extLst>
      <p:ext uri="{BB962C8B-B14F-4D97-AF65-F5344CB8AC3E}">
        <p14:creationId xmlns="" xmlns:p14="http://schemas.microsoft.com/office/powerpoint/2010/main" val="207388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unka\Asztal\Falling-Gold-Co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39241"/>
            <a:ext cx="6948264" cy="6948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000" dirty="0"/>
              <a:t>KÉRELEM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800" dirty="0"/>
              <a:t>Az adózó </a:t>
            </a:r>
            <a:r>
              <a:rPr lang="hu-HU" sz="2800" b="1" dirty="0"/>
              <a:t>felajánlását </a:t>
            </a:r>
            <a:r>
              <a:rPr lang="hu-HU" sz="2800" dirty="0"/>
              <a:t>3 ütemben teheti meg</a:t>
            </a:r>
            <a:r>
              <a:rPr lang="hu-HU" sz="2800" dirty="0" smtClean="0"/>
              <a:t>:</a:t>
            </a:r>
          </a:p>
          <a:p>
            <a:pPr marL="0" indent="0">
              <a:buNone/>
            </a:pPr>
            <a:r>
              <a:rPr lang="hu-HU" sz="2800" dirty="0" smtClean="0"/>
              <a:t> </a:t>
            </a:r>
            <a:endParaRPr lang="hu-HU" sz="2800" dirty="0"/>
          </a:p>
          <a:p>
            <a:r>
              <a:rPr lang="hu-HU" sz="2800" dirty="0" smtClean="0"/>
              <a:t>az </a:t>
            </a:r>
            <a:r>
              <a:rPr lang="hu-HU" sz="2800" dirty="0"/>
              <a:t>adóelőleg terhére, </a:t>
            </a:r>
          </a:p>
          <a:p>
            <a:r>
              <a:rPr lang="hu-HU" sz="2800" dirty="0" smtClean="0"/>
              <a:t>az </a:t>
            </a:r>
            <a:r>
              <a:rPr lang="hu-HU" sz="2800" dirty="0"/>
              <a:t>adóelőleg-kiegészítés terhére, </a:t>
            </a:r>
          </a:p>
          <a:p>
            <a:r>
              <a:rPr lang="hu-HU" sz="2800" dirty="0" smtClean="0"/>
              <a:t>az </a:t>
            </a:r>
            <a:r>
              <a:rPr lang="hu-HU" sz="2800" dirty="0"/>
              <a:t>adó terhére</a:t>
            </a:r>
            <a:r>
              <a:rPr lang="hu-HU" sz="2800" dirty="0" smtClean="0"/>
              <a:t>.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18864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/>
              <a:t>4. ÚJ Támogatási rendszer (Tao. 24/A. §)</a:t>
            </a:r>
            <a:endParaRPr lang="hu-HU" sz="1400" u="sng" dirty="0"/>
          </a:p>
        </p:txBody>
      </p:sp>
    </p:spTree>
    <p:extLst>
      <p:ext uri="{BB962C8B-B14F-4D97-AF65-F5344CB8AC3E}">
        <p14:creationId xmlns="" xmlns:p14="http://schemas.microsoft.com/office/powerpoint/2010/main" val="25088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unka\Asztal\Falling-Gold-Co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39241"/>
            <a:ext cx="6948264" cy="6948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500" dirty="0"/>
              <a:t>A felajánlás </a:t>
            </a:r>
            <a:r>
              <a:rPr lang="hu-HU" sz="2500" b="1" dirty="0" smtClean="0"/>
              <a:t>nyomtatványon</a:t>
            </a:r>
            <a:r>
              <a:rPr lang="hu-HU" sz="2500" dirty="0"/>
              <a:t>, kizárólag </a:t>
            </a:r>
            <a:r>
              <a:rPr lang="hu-HU" sz="2500" b="1" dirty="0"/>
              <a:t>elektronikus úton</a:t>
            </a:r>
            <a:r>
              <a:rPr lang="hu-HU" sz="2500" dirty="0"/>
              <a:t> tehető</a:t>
            </a:r>
            <a:r>
              <a:rPr lang="hu-HU" sz="2500" dirty="0" smtClean="0"/>
              <a:t>.</a:t>
            </a:r>
          </a:p>
          <a:p>
            <a:pPr algn="just">
              <a:buNone/>
            </a:pPr>
            <a:endParaRPr lang="hu-HU" sz="2500" dirty="0"/>
          </a:p>
          <a:p>
            <a:pPr algn="just"/>
            <a:r>
              <a:rPr lang="hu-HU" sz="2500" dirty="0"/>
              <a:t>Egy adóévben összesen legfeljebb </a:t>
            </a:r>
            <a:r>
              <a:rPr lang="hu-HU" sz="2500" b="1" dirty="0"/>
              <a:t>öt alkalommal a</a:t>
            </a:r>
            <a:r>
              <a:rPr lang="hu-HU" sz="2500" dirty="0"/>
              <a:t> </a:t>
            </a:r>
            <a:r>
              <a:rPr lang="hu-HU" sz="2500" b="1" u="sng" dirty="0"/>
              <a:t>soron következő</a:t>
            </a:r>
            <a:r>
              <a:rPr lang="hu-HU" sz="2500" dirty="0"/>
              <a:t> adóelőlegekre tekintettel </a:t>
            </a:r>
            <a:r>
              <a:rPr lang="hu-HU" sz="2500" dirty="0" smtClean="0"/>
              <a:t>lehet módosítani. </a:t>
            </a:r>
          </a:p>
          <a:p>
            <a:pPr algn="just">
              <a:buNone/>
            </a:pPr>
            <a:endParaRPr lang="hu-HU" sz="2500" dirty="0"/>
          </a:p>
          <a:p>
            <a:pPr algn="just"/>
            <a:r>
              <a:rPr lang="hu-HU" sz="2500" dirty="0"/>
              <a:t>Kizárólag csak a módosítást </a:t>
            </a:r>
            <a:r>
              <a:rPr lang="hu-HU" sz="2500" b="1" dirty="0"/>
              <a:t>követően esedékes </a:t>
            </a:r>
            <a:r>
              <a:rPr lang="hu-HU" sz="2500" dirty="0"/>
              <a:t>adóelőleg(</a:t>
            </a:r>
            <a:r>
              <a:rPr lang="hu-HU" sz="2500" dirty="0" err="1"/>
              <a:t>ek</a:t>
            </a:r>
            <a:r>
              <a:rPr lang="hu-HU" sz="2500" dirty="0"/>
              <a:t>) terhére </a:t>
            </a:r>
            <a:r>
              <a:rPr lang="hu-HU" sz="2500" dirty="0" smtClean="0"/>
              <a:t>lehet </a:t>
            </a:r>
            <a:r>
              <a:rPr lang="hu-HU" sz="2500" dirty="0"/>
              <a:t>felajánlást </a:t>
            </a:r>
            <a:r>
              <a:rPr lang="hu-HU" sz="2500" dirty="0" smtClean="0"/>
              <a:t>tenni.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0" y="18864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/>
              <a:t>4. ÚJ Támogatási rendszer (Tao. 24/A. §)</a:t>
            </a:r>
            <a:endParaRPr lang="hu-HU" sz="1400" u="sng" dirty="0"/>
          </a:p>
        </p:txBody>
      </p:sp>
      <p:sp>
        <p:nvSpPr>
          <p:cNvPr id="6" name="Szövegdoboz 5"/>
          <p:cNvSpPr txBox="1"/>
          <p:nvPr/>
        </p:nvSpPr>
        <p:spPr>
          <a:xfrm>
            <a:off x="811238" y="6453336"/>
            <a:ext cx="2746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dirty="0"/>
              <a:t>Nyomtatvány a következő oldalon</a:t>
            </a:r>
          </a:p>
        </p:txBody>
      </p:sp>
    </p:spTree>
    <p:extLst>
      <p:ext uri="{BB962C8B-B14F-4D97-AF65-F5344CB8AC3E}">
        <p14:creationId xmlns="" xmlns:p14="http://schemas.microsoft.com/office/powerpoint/2010/main" val="189522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unka\Asztal\Falling-Gold-Coi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39241"/>
            <a:ext cx="6948264" cy="6948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0" y="11495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/>
              <a:t>4. ÚJ Támogatási rendszer (Tao. 24/A. §)</a:t>
            </a:r>
            <a:endParaRPr lang="hu-HU" sz="1400" u="sng" dirty="0"/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68648455"/>
              </p:ext>
            </p:extLst>
          </p:nvPr>
        </p:nvGraphicFramePr>
        <p:xfrm>
          <a:off x="323528" y="422734"/>
          <a:ext cx="4525815" cy="6404690"/>
        </p:xfrm>
        <a:graphic>
          <a:graphicData uri="http://schemas.openxmlformats.org/presentationml/2006/ole">
            <p:oleObj spid="_x0000_s2104" name="Acrobat Document" r:id="rId4" imgW="5667122" imgH="8019837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536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unka\Asztal\Falling-Gold-Co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39241"/>
            <a:ext cx="6948264" cy="6948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algn="just"/>
            <a:endParaRPr lang="hu-HU" sz="2500" dirty="0" smtClean="0"/>
          </a:p>
          <a:p>
            <a:pPr algn="just"/>
            <a:r>
              <a:rPr lang="hu-HU" sz="2500" dirty="0" smtClean="0"/>
              <a:t> </a:t>
            </a:r>
            <a:r>
              <a:rPr lang="hu-HU" sz="2500" dirty="0"/>
              <a:t>A módosítani az adóelőleg-fizetési kötelezettség teljesítésére </a:t>
            </a:r>
            <a:r>
              <a:rPr lang="hu-HU" sz="2500" b="1" dirty="0"/>
              <a:t>nyitva álló határidő utolsó napjáig  </a:t>
            </a:r>
            <a:r>
              <a:rPr lang="hu-HU" sz="2500" b="1" dirty="0" smtClean="0"/>
              <a:t>lehet</a:t>
            </a:r>
          </a:p>
          <a:p>
            <a:pPr algn="just">
              <a:buNone/>
            </a:pPr>
            <a:endParaRPr lang="hu-HU" sz="2500" b="1" dirty="0" smtClean="0"/>
          </a:p>
          <a:p>
            <a:pPr algn="just">
              <a:buNone/>
            </a:pPr>
            <a:r>
              <a:rPr lang="hu-HU" sz="2500" b="1" dirty="0" smtClean="0"/>
              <a:t>		 </a:t>
            </a:r>
            <a:r>
              <a:rPr lang="hu-HU" sz="2500" dirty="0"/>
              <a:t>(formanyomtatvány </a:t>
            </a:r>
            <a:r>
              <a:rPr lang="hu-HU" sz="2500" dirty="0" smtClean="0"/>
              <a:t>+új igazolás).</a:t>
            </a:r>
            <a:endParaRPr lang="hu-HU" sz="25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11495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/>
              <a:t>4. ÚJ Támogatási rendszer (Tao. 24/A. §)</a:t>
            </a:r>
            <a:endParaRPr lang="hu-HU" sz="1400" u="sng" dirty="0"/>
          </a:p>
        </p:txBody>
      </p:sp>
    </p:spTree>
    <p:extLst>
      <p:ext uri="{BB962C8B-B14F-4D97-AF65-F5344CB8AC3E}">
        <p14:creationId xmlns="" xmlns:p14="http://schemas.microsoft.com/office/powerpoint/2010/main" val="9791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3" name="Csapó11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51520" y="0"/>
            <a:ext cx="8576419" cy="6860654"/>
          </a:xfrm>
        </p:spPr>
      </p:pic>
    </p:spTree>
    <p:extLst>
      <p:ext uri="{BB962C8B-B14F-4D97-AF65-F5344CB8AC3E}">
        <p14:creationId xmlns="" xmlns:p14="http://schemas.microsoft.com/office/powerpoint/2010/main" val="369728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unka\Asztal\Falling-Gold-Co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39241"/>
            <a:ext cx="6948264" cy="6948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hu-HU" sz="2500" dirty="0"/>
              <a:t>Jóváírást a társasági adóbevallás esedékességét követő második naptári hónap első napjával vezeti át az adózó társasági adófolyószámlájára.</a:t>
            </a:r>
            <a:r>
              <a:rPr lang="hu-HU" sz="2500" b="1" dirty="0"/>
              <a:t> </a:t>
            </a:r>
            <a:endParaRPr lang="hu-HU" sz="2500" b="1" dirty="0" smtClean="0"/>
          </a:p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hu-HU" sz="2500" dirty="0" smtClean="0"/>
              <a:t>Azaz</a:t>
            </a:r>
            <a:r>
              <a:rPr lang="hu-HU" sz="2500" b="1" dirty="0" smtClean="0"/>
              <a:t> </a:t>
            </a:r>
            <a:r>
              <a:rPr lang="hu-HU" sz="2500" b="1" dirty="0"/>
              <a:t>a jóváírás napja</a:t>
            </a:r>
            <a:r>
              <a:rPr lang="hu-HU" sz="2500" dirty="0"/>
              <a:t> első alkalommal 2016. július 1-je</a:t>
            </a:r>
            <a:r>
              <a:rPr lang="hu-HU" sz="2500" dirty="0" smtClean="0"/>
              <a:t>.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hu-HU" sz="2500" dirty="0" smtClean="0"/>
              <a:t>A felajánlás </a:t>
            </a:r>
            <a:r>
              <a:rPr lang="hu-HU" sz="2500" dirty="0"/>
              <a:t>összegét az adózó már a következő évi adóelőleg teljesítési kötelezettségénél </a:t>
            </a:r>
            <a:r>
              <a:rPr lang="hu-HU" sz="2500" dirty="0" smtClean="0"/>
              <a:t>figyelembe veheti.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hu-HU" sz="2500" dirty="0" smtClean="0"/>
              <a:t>2015-ben már a januári </a:t>
            </a:r>
            <a:r>
              <a:rPr lang="hu-HU" sz="2500" smtClean="0"/>
              <a:t>előlegtől kezdődően </a:t>
            </a:r>
            <a:r>
              <a:rPr lang="hu-HU" sz="2500" dirty="0" smtClean="0"/>
              <a:t>megtehető </a:t>
            </a:r>
            <a:r>
              <a:rPr lang="hu-HU" sz="2500" dirty="0"/>
              <a:t>a rendelkezé</a:t>
            </a:r>
            <a:r>
              <a:rPr lang="hu-HU" sz="2800" dirty="0"/>
              <a:t>s</a:t>
            </a:r>
            <a:r>
              <a:rPr lang="hu-HU" sz="2800" dirty="0" smtClean="0"/>
              <a:t>.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11495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/>
              <a:t>4. ÚJ Támogatási rendszer (Tao. 24/A. §)</a:t>
            </a:r>
            <a:endParaRPr lang="hu-HU" sz="1400" u="sng" dirty="0"/>
          </a:p>
        </p:txBody>
      </p:sp>
    </p:spTree>
    <p:extLst>
      <p:ext uri="{BB962C8B-B14F-4D97-AF65-F5344CB8AC3E}">
        <p14:creationId xmlns="" xmlns:p14="http://schemas.microsoft.com/office/powerpoint/2010/main" val="239392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unka\Asztal\Falling-Gold-Co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39241"/>
            <a:ext cx="6948264" cy="6948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algn="just"/>
            <a:r>
              <a:rPr lang="hu-HU" sz="2500" dirty="0" smtClean="0"/>
              <a:t>Az </a:t>
            </a:r>
            <a:r>
              <a:rPr lang="hu-HU" sz="2500" dirty="0"/>
              <a:t>adózó </a:t>
            </a:r>
            <a:r>
              <a:rPr lang="hu-HU" sz="2500" b="1" dirty="0" smtClean="0"/>
              <a:t>adófizetési </a:t>
            </a:r>
            <a:r>
              <a:rPr lang="hu-HU" sz="2500" b="1" dirty="0"/>
              <a:t>kötelezettségének</a:t>
            </a:r>
            <a:r>
              <a:rPr lang="hu-HU" sz="2500" dirty="0"/>
              <a:t> az általános szabályok szerint </a:t>
            </a:r>
            <a:r>
              <a:rPr lang="hu-HU" sz="2500" b="1" dirty="0"/>
              <a:t>köteles eleget tenni</a:t>
            </a:r>
            <a:r>
              <a:rPr lang="hu-HU" sz="2500" dirty="0"/>
              <a:t>, azok teljesítése alól a rendelkező nyilatkozat(ok) megtételével </a:t>
            </a:r>
            <a:r>
              <a:rPr lang="hu-HU" sz="2500" b="1" dirty="0"/>
              <a:t>NEM mentesül. </a:t>
            </a:r>
            <a:endParaRPr lang="hu-HU" sz="2500" b="1" dirty="0" smtClean="0"/>
          </a:p>
          <a:p>
            <a:pPr algn="just">
              <a:buNone/>
            </a:pPr>
            <a:endParaRPr lang="hu-HU" sz="2500" dirty="0" smtClean="0"/>
          </a:p>
          <a:p>
            <a:pPr algn="just">
              <a:buNone/>
            </a:pPr>
            <a:endParaRPr lang="hu-HU" sz="2500" dirty="0"/>
          </a:p>
          <a:p>
            <a:pPr algn="just"/>
            <a:r>
              <a:rPr lang="hu-HU" sz="2500" dirty="0"/>
              <a:t>A nyilatkozat(ok), illetve az átutalás érvényességének feltétele az </a:t>
            </a:r>
            <a:r>
              <a:rPr lang="hu-HU" sz="2500" b="1" dirty="0"/>
              <a:t>adó megfizetése</a:t>
            </a:r>
            <a:r>
              <a:rPr lang="hu-HU" sz="2500" dirty="0" smtClean="0"/>
              <a:t>.</a:t>
            </a:r>
            <a:endParaRPr lang="hu-HU" sz="25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11495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/>
              <a:t>4. ÚJ Támogatási rendszer (Tao. 24/A. §)</a:t>
            </a:r>
            <a:endParaRPr lang="hu-HU" sz="1400" u="sng" dirty="0"/>
          </a:p>
        </p:txBody>
      </p:sp>
    </p:spTree>
    <p:extLst>
      <p:ext uri="{BB962C8B-B14F-4D97-AF65-F5344CB8AC3E}">
        <p14:creationId xmlns="" xmlns:p14="http://schemas.microsoft.com/office/powerpoint/2010/main" val="27160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unka\Asztal\Falling-Gold-Co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39241"/>
            <a:ext cx="6948264" cy="6948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000" cap="all" dirty="0"/>
              <a:t>A felajánlás összege</a:t>
            </a:r>
            <a:r>
              <a:rPr lang="hu-HU" sz="3000" cap="all" dirty="0" smtClean="0"/>
              <a:t>:</a:t>
            </a:r>
            <a:endParaRPr lang="hu-HU" sz="3000" cap="all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500" dirty="0"/>
              <a:t>Havi, negyedéves </a:t>
            </a:r>
            <a:r>
              <a:rPr lang="hu-HU" sz="2500" b="1" dirty="0"/>
              <a:t>adóelőleg </a:t>
            </a:r>
            <a:r>
              <a:rPr lang="hu-HU" sz="2500" b="1" dirty="0" smtClean="0"/>
              <a:t>összegének </a:t>
            </a:r>
            <a:r>
              <a:rPr lang="hu-HU" sz="2500" b="1" dirty="0" err="1" smtClean="0"/>
              <a:t>max</a:t>
            </a:r>
            <a:r>
              <a:rPr lang="hu-HU" sz="2500" b="1" dirty="0" smtClean="0"/>
              <a:t>: </a:t>
            </a:r>
            <a:r>
              <a:rPr lang="hu-HU" sz="2500" b="1" dirty="0"/>
              <a:t>az 50 %-</a:t>
            </a:r>
            <a:r>
              <a:rPr lang="hu-HU" sz="2500" dirty="0"/>
              <a:t>a, </a:t>
            </a:r>
            <a:endParaRPr lang="hu-HU" sz="2500" dirty="0" smtClean="0"/>
          </a:p>
          <a:p>
            <a:pPr algn="just">
              <a:buNone/>
            </a:pPr>
            <a:endParaRPr lang="hu-HU" sz="2500" dirty="0" smtClean="0"/>
          </a:p>
          <a:p>
            <a:pPr algn="just">
              <a:buNone/>
            </a:pPr>
            <a:r>
              <a:rPr lang="hu-HU" sz="2500" dirty="0" smtClean="0"/>
              <a:t>     az </a:t>
            </a:r>
            <a:r>
              <a:rPr lang="hu-HU" sz="2500" dirty="0"/>
              <a:t>előlegkötelezettség teljesítésének a határidejét követő 15 napon belül a NAV átutal a jogosultnak. </a:t>
            </a:r>
            <a:endParaRPr lang="hu-HU" sz="2500" dirty="0" smtClean="0"/>
          </a:p>
          <a:p>
            <a:pPr algn="just"/>
            <a:endParaRPr lang="hu-HU" sz="2500" dirty="0" smtClean="0"/>
          </a:p>
          <a:p>
            <a:pPr algn="just"/>
            <a:r>
              <a:rPr lang="hu-HU" sz="2500" dirty="0" smtClean="0"/>
              <a:t>A </a:t>
            </a:r>
            <a:r>
              <a:rPr lang="hu-HU" sz="2500" dirty="0"/>
              <a:t>felajánlásról szóló </a:t>
            </a:r>
            <a:r>
              <a:rPr lang="hu-HU" sz="2500" b="1" dirty="0"/>
              <a:t>nyilatkozat beküldési határideje</a:t>
            </a:r>
            <a:r>
              <a:rPr lang="hu-HU" sz="2500" dirty="0"/>
              <a:t>: az előlegfizetés teljesítésére nyitva álló határidőt megelőző hónap utolsó napja</a:t>
            </a:r>
            <a:r>
              <a:rPr lang="hu-HU" sz="2500" dirty="0" smtClean="0"/>
              <a:t>.</a:t>
            </a:r>
            <a:endParaRPr lang="hu-HU" sz="25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11495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/>
              <a:t>4. ÚJ Támogatási rendszer (Tao. 24/A. §)</a:t>
            </a:r>
            <a:endParaRPr lang="hu-HU" sz="1400" u="sng" dirty="0"/>
          </a:p>
        </p:txBody>
      </p:sp>
    </p:spTree>
    <p:extLst>
      <p:ext uri="{BB962C8B-B14F-4D97-AF65-F5344CB8AC3E}">
        <p14:creationId xmlns="" xmlns:p14="http://schemas.microsoft.com/office/powerpoint/2010/main" val="37608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unka\Asztal\Falling-Gold-Co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39241"/>
            <a:ext cx="6948264" cy="6948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32029"/>
          </a:xfrm>
        </p:spPr>
        <p:txBody>
          <a:bodyPr>
            <a:normAutofit/>
          </a:bodyPr>
          <a:lstStyle/>
          <a:p>
            <a:pPr algn="just"/>
            <a:r>
              <a:rPr lang="hu-HU" sz="2500" dirty="0" smtClean="0"/>
              <a:t>adóelőlegének felajánlásáról </a:t>
            </a:r>
            <a:r>
              <a:rPr lang="hu-HU" sz="2500" dirty="0"/>
              <a:t>nem rendelkezik</a:t>
            </a:r>
            <a:r>
              <a:rPr lang="hu-HU" sz="2500" dirty="0" smtClean="0"/>
              <a:t>,</a:t>
            </a:r>
            <a:r>
              <a:rPr lang="hu-HU" sz="2500" dirty="0" smtClean="0">
                <a:sym typeface="Wingdings" pitchFamily="2" charset="2"/>
              </a:rPr>
              <a:t></a:t>
            </a:r>
            <a:r>
              <a:rPr lang="hu-HU" sz="2500" dirty="0" smtClean="0"/>
              <a:t> </a:t>
            </a:r>
            <a:r>
              <a:rPr lang="hu-HU" sz="2500" b="1" dirty="0" smtClean="0"/>
              <a:t>adóelőleg-kiegészítésről </a:t>
            </a:r>
            <a:r>
              <a:rPr lang="hu-HU" sz="2500" b="1" dirty="0"/>
              <a:t>szóló bevallásában vagy az éves adóbevallásban is megteheti a fizetendő adó 80%-</a:t>
            </a:r>
            <a:r>
              <a:rPr lang="hu-HU" sz="2500" b="1" dirty="0" smtClean="0"/>
              <a:t>áig.</a:t>
            </a:r>
          </a:p>
          <a:p>
            <a:pPr algn="just">
              <a:buNone/>
            </a:pPr>
            <a:endParaRPr lang="hu-HU" sz="2500" b="1" dirty="0" smtClean="0"/>
          </a:p>
          <a:p>
            <a:pPr algn="just"/>
            <a:r>
              <a:rPr lang="hu-HU" sz="2500" dirty="0"/>
              <a:t>DE! </a:t>
            </a:r>
            <a:r>
              <a:rPr lang="hu-HU" sz="2500" b="1" dirty="0" smtClean="0"/>
              <a:t>Kétszeres </a:t>
            </a:r>
            <a:r>
              <a:rPr lang="hu-HU" sz="2500" b="1" dirty="0"/>
              <a:t>rendelkezés tilalma</a:t>
            </a:r>
            <a:r>
              <a:rPr lang="hu-HU" sz="2500" dirty="0"/>
              <a:t> (amit az adóelőleg formájában  felajánlottunk, arról még egyszer már nem lehet rendelkezni</a:t>
            </a:r>
            <a:r>
              <a:rPr lang="hu-HU" sz="2500" dirty="0" smtClean="0"/>
              <a:t>)</a:t>
            </a:r>
          </a:p>
          <a:p>
            <a:pPr algn="just">
              <a:buNone/>
            </a:pPr>
            <a:endParaRPr lang="hu-HU" sz="2500" dirty="0"/>
          </a:p>
          <a:p>
            <a:pPr algn="just"/>
            <a:r>
              <a:rPr lang="hu-HU" sz="2500" dirty="0"/>
              <a:t>A </a:t>
            </a:r>
            <a:r>
              <a:rPr lang="hu-HU" sz="2500" b="1" dirty="0"/>
              <a:t>meghatározott feltételek </a:t>
            </a:r>
            <a:r>
              <a:rPr lang="hu-HU" sz="2500" dirty="0"/>
              <a:t>fennállása esetén az adóhatóság 15 napon belül </a:t>
            </a:r>
            <a:r>
              <a:rPr lang="hu-HU" sz="2500" b="1" dirty="0"/>
              <a:t>utalja</a:t>
            </a:r>
            <a:r>
              <a:rPr lang="hu-HU" sz="2500" dirty="0"/>
              <a:t> tovább a felajánlott előleget, adóelőleg kiegészítést, adót. Az átutalásról az adóhatóság </a:t>
            </a:r>
            <a:r>
              <a:rPr lang="hu-HU" sz="2500" b="1" dirty="0"/>
              <a:t>értesíti</a:t>
            </a:r>
            <a:r>
              <a:rPr lang="hu-HU" sz="2500" dirty="0"/>
              <a:t> a Hatóságot.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0" y="11495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/>
              <a:t>4. ÚJ Támogatási rendszer (Tao. 24/A. §)</a:t>
            </a:r>
            <a:endParaRPr lang="hu-HU" sz="1400" u="sng" dirty="0"/>
          </a:p>
        </p:txBody>
      </p:sp>
    </p:spTree>
    <p:extLst>
      <p:ext uri="{BB962C8B-B14F-4D97-AF65-F5344CB8AC3E}">
        <p14:creationId xmlns="" xmlns:p14="http://schemas.microsoft.com/office/powerpoint/2010/main" val="91954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unka\Asztal\Falling-Gold-Co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39241"/>
            <a:ext cx="6948264" cy="6948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hu-HU" sz="3200" cap="all" dirty="0" smtClean="0"/>
              <a:t/>
            </a:r>
            <a:br>
              <a:rPr lang="hu-HU" sz="3200" cap="all" dirty="0" smtClean="0"/>
            </a:br>
            <a:r>
              <a:rPr lang="hu-HU" sz="3600" cap="all" dirty="0" smtClean="0"/>
              <a:t>Az </a:t>
            </a:r>
            <a:r>
              <a:rPr lang="hu-HU" sz="3600" cap="all" dirty="0"/>
              <a:t>átutalás teljesítésének </a:t>
            </a:r>
            <a:r>
              <a:rPr lang="hu-HU" sz="3600" b="1" cap="all" dirty="0"/>
              <a:t>feltételei</a:t>
            </a:r>
            <a:r>
              <a:rPr lang="hu-HU" sz="3000" b="1" cap="all" dirty="0" smtClean="0"/>
              <a:t>:</a:t>
            </a:r>
            <a:br>
              <a:rPr lang="hu-HU" sz="3000" b="1" cap="all" dirty="0" smtClean="0"/>
            </a:br>
            <a:r>
              <a:rPr lang="hu-HU" sz="1500" cap="all" dirty="0" smtClean="0"/>
              <a:t>(1. oldal)</a:t>
            </a:r>
            <a:endParaRPr lang="hu-HU" sz="3000" cap="all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ts val="1800"/>
              </a:spcBef>
              <a:spcAft>
                <a:spcPts val="1200"/>
              </a:spcAft>
            </a:pPr>
            <a:r>
              <a:rPr lang="hu-HU" sz="2500" dirty="0"/>
              <a:t>az adózó és a kedvezményezettjének </a:t>
            </a:r>
            <a:r>
              <a:rPr lang="hu-HU" sz="2500" b="1" dirty="0"/>
              <a:t>ne legyen </a:t>
            </a:r>
            <a:r>
              <a:rPr lang="hu-HU" sz="2500" b="1" dirty="0" smtClean="0"/>
              <a:t>100.000</a:t>
            </a:r>
            <a:r>
              <a:rPr lang="hu-HU" sz="2500" dirty="0" smtClean="0"/>
              <a:t>.-meghaladó adótartozása</a:t>
            </a:r>
            <a:endParaRPr lang="hu-HU" sz="2500" dirty="0"/>
          </a:p>
          <a:p>
            <a:pPr lvl="0" algn="just">
              <a:spcBef>
                <a:spcPts val="1800"/>
              </a:spcBef>
              <a:spcAft>
                <a:spcPts val="1200"/>
              </a:spcAft>
            </a:pPr>
            <a:r>
              <a:rPr lang="hu-HU" sz="2500" dirty="0"/>
              <a:t>DE!!! </a:t>
            </a:r>
            <a:r>
              <a:rPr lang="hu-HU" sz="2500" dirty="0" err="1"/>
              <a:t>Mktv</a:t>
            </a:r>
            <a:r>
              <a:rPr lang="hu-HU" sz="2500" dirty="0"/>
              <a:t>. 14. §</a:t>
            </a:r>
          </a:p>
          <a:p>
            <a:pPr lvl="0" algn="just">
              <a:spcBef>
                <a:spcPts val="1800"/>
              </a:spcBef>
              <a:spcAft>
                <a:spcPts val="1200"/>
              </a:spcAft>
            </a:pPr>
            <a:r>
              <a:rPr lang="hu-HU" sz="2500" b="1" dirty="0"/>
              <a:t>igazolások benyújtása</a:t>
            </a:r>
            <a:r>
              <a:rPr lang="hu-HU" sz="2500" dirty="0"/>
              <a:t>, és</a:t>
            </a:r>
          </a:p>
          <a:p>
            <a:pPr lvl="0" algn="just">
              <a:spcBef>
                <a:spcPts val="1800"/>
              </a:spcBef>
              <a:spcAft>
                <a:spcPts val="1200"/>
              </a:spcAft>
            </a:pPr>
            <a:r>
              <a:rPr lang="hu-HU" sz="2500" dirty="0"/>
              <a:t>az </a:t>
            </a:r>
            <a:r>
              <a:rPr lang="hu-HU" sz="2500" dirty="0" smtClean="0"/>
              <a:t>adózó </a:t>
            </a:r>
            <a:r>
              <a:rPr lang="hu-HU" sz="2500" b="1" dirty="0" smtClean="0"/>
              <a:t>bevallását </a:t>
            </a:r>
            <a:r>
              <a:rPr lang="hu-HU" sz="2500" b="1" dirty="0"/>
              <a:t>határidőben benyújtotta</a:t>
            </a:r>
          </a:p>
          <a:p>
            <a:pPr lvl="0" algn="just"/>
            <a:r>
              <a:rPr lang="hu-HU" sz="2500" dirty="0"/>
              <a:t>a bevallásban szereplő összeget </a:t>
            </a:r>
            <a:r>
              <a:rPr lang="hu-HU" sz="2500" b="1" dirty="0" smtClean="0"/>
              <a:t>megfizette,</a:t>
            </a:r>
            <a:endParaRPr lang="hu-HU" sz="25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11495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/>
              <a:t>4. ÚJ Támogatási rendszer (Tao. 24/A. §)</a:t>
            </a:r>
            <a:endParaRPr lang="hu-HU" sz="1400" u="sng" dirty="0"/>
          </a:p>
        </p:txBody>
      </p:sp>
    </p:spTree>
    <p:extLst>
      <p:ext uri="{BB962C8B-B14F-4D97-AF65-F5344CB8AC3E}">
        <p14:creationId xmlns="" xmlns:p14="http://schemas.microsoft.com/office/powerpoint/2010/main" val="1735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unka\Asztal\Falling-Gold-Co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39241"/>
            <a:ext cx="6948264" cy="6948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47248" cy="1152128"/>
          </a:xfrm>
        </p:spPr>
        <p:txBody>
          <a:bodyPr>
            <a:normAutofit/>
          </a:bodyPr>
          <a:lstStyle/>
          <a:p>
            <a:r>
              <a:rPr lang="hu-HU" sz="3200" cap="all" dirty="0"/>
              <a:t>Az átutalás teljesítésének feltételei</a:t>
            </a:r>
            <a:r>
              <a:rPr lang="hu-HU" sz="3000" cap="all" dirty="0" smtClean="0"/>
              <a:t>:</a:t>
            </a:r>
            <a:br>
              <a:rPr lang="hu-HU" sz="3000" cap="all" dirty="0" smtClean="0"/>
            </a:br>
            <a:r>
              <a:rPr lang="hu-HU" sz="1500" cap="all" dirty="0" smtClean="0"/>
              <a:t>(2. </a:t>
            </a:r>
            <a:r>
              <a:rPr lang="hu-HU" sz="1500" cap="all" dirty="0"/>
              <a:t>oldal)</a:t>
            </a:r>
            <a:endParaRPr lang="hu-HU" sz="15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lvl="0" algn="just"/>
            <a:r>
              <a:rPr lang="hu-HU" sz="2500" dirty="0" smtClean="0"/>
              <a:t>adóelőleg-kiegészítés</a:t>
            </a:r>
            <a:r>
              <a:rPr lang="hu-HU" sz="2500" dirty="0"/>
              <a:t>, </a:t>
            </a:r>
            <a:r>
              <a:rPr lang="hu-HU" sz="2500" dirty="0" smtClean="0"/>
              <a:t>és az </a:t>
            </a:r>
            <a:r>
              <a:rPr lang="hu-HU" sz="2500" dirty="0"/>
              <a:t>éves adó terhére tett felajánlása </a:t>
            </a:r>
            <a:r>
              <a:rPr lang="hu-HU" sz="2500" b="1" dirty="0"/>
              <a:t>együttesen nem haladja meg a </a:t>
            </a:r>
            <a:r>
              <a:rPr lang="hu-HU" sz="2500" b="1" dirty="0" smtClean="0"/>
              <a:t>80%-</a:t>
            </a:r>
            <a:r>
              <a:rPr lang="hu-HU" sz="2500" dirty="0" smtClean="0"/>
              <a:t>ot.</a:t>
            </a:r>
          </a:p>
          <a:p>
            <a:pPr marL="0" lvl="0" indent="0" algn="just">
              <a:buNone/>
            </a:pPr>
            <a:endParaRPr lang="hu-HU" sz="2500" dirty="0" smtClean="0"/>
          </a:p>
          <a:p>
            <a:pPr marL="0" lvl="0" indent="0" algn="just">
              <a:buNone/>
            </a:pPr>
            <a:endParaRPr lang="hu-HU" sz="2500" dirty="0"/>
          </a:p>
          <a:p>
            <a:pPr marL="0" indent="0" algn="just">
              <a:buNone/>
            </a:pPr>
            <a:r>
              <a:rPr lang="hu-HU" sz="2500" dirty="0" smtClean="0"/>
              <a:t> </a:t>
            </a:r>
            <a:r>
              <a:rPr lang="hu-HU" sz="2500" b="1" dirty="0" smtClean="0"/>
              <a:t>Ha felajánlott </a:t>
            </a:r>
            <a:r>
              <a:rPr lang="hu-HU" sz="2500" b="1" dirty="0"/>
              <a:t>összeg meghaladja</a:t>
            </a:r>
            <a:r>
              <a:rPr lang="hu-HU" sz="2500" dirty="0"/>
              <a:t> a kiállított igazolásban </a:t>
            </a:r>
            <a:r>
              <a:rPr lang="hu-HU" sz="2500" dirty="0" smtClean="0"/>
              <a:t> szereplő </a:t>
            </a:r>
            <a:r>
              <a:rPr lang="hu-HU" sz="2500" dirty="0"/>
              <a:t>összeget, akkor a különbözetet, de </a:t>
            </a:r>
            <a:r>
              <a:rPr lang="hu-HU" sz="2500" dirty="0" err="1" smtClean="0"/>
              <a:t>max</a:t>
            </a:r>
            <a:r>
              <a:rPr lang="hu-HU" sz="2500" dirty="0" smtClean="0"/>
              <a:t> </a:t>
            </a:r>
            <a:r>
              <a:rPr lang="hu-HU" sz="2500" dirty="0"/>
              <a:t>az igazolásban szereplő összeg </a:t>
            </a:r>
            <a:r>
              <a:rPr lang="hu-HU" sz="2500" b="1" dirty="0"/>
              <a:t>2 %-át az  MNF</a:t>
            </a:r>
            <a:r>
              <a:rPr lang="hu-HU" sz="2500" dirty="0"/>
              <a:t> </a:t>
            </a:r>
            <a:r>
              <a:rPr lang="hu-HU" sz="2500" dirty="0" err="1"/>
              <a:t>Zrt</a:t>
            </a:r>
            <a:r>
              <a:rPr lang="hu-HU" sz="2500" dirty="0"/>
              <a:t>. részére utalja</a:t>
            </a:r>
            <a:r>
              <a:rPr lang="hu-HU" sz="2500" dirty="0" smtClean="0"/>
              <a:t>.</a:t>
            </a:r>
            <a:endParaRPr lang="hu-HU" sz="2500" dirty="0"/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11495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/>
              <a:t>4. ÚJ Támogatási rendszer (Tao. 24/A. §)</a:t>
            </a:r>
            <a:endParaRPr lang="hu-HU" sz="1400" u="sng" dirty="0"/>
          </a:p>
        </p:txBody>
      </p:sp>
    </p:spTree>
    <p:extLst>
      <p:ext uri="{BB962C8B-B14F-4D97-AF65-F5344CB8AC3E}">
        <p14:creationId xmlns="" xmlns:p14="http://schemas.microsoft.com/office/powerpoint/2010/main" val="81801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unka\Asztal\Falling-Gold-Co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39241"/>
            <a:ext cx="6948264" cy="6948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40966"/>
          </a:xfrm>
        </p:spPr>
        <p:txBody>
          <a:bodyPr>
            <a:noAutofit/>
          </a:bodyPr>
          <a:lstStyle/>
          <a:p>
            <a:r>
              <a:rPr lang="hu-HU" sz="3000" cap="all" dirty="0" smtClean="0"/>
              <a:t>Az adójóváírás összege</a:t>
            </a:r>
            <a:br>
              <a:rPr lang="hu-HU" sz="3000" cap="all" dirty="0" smtClean="0"/>
            </a:br>
            <a:r>
              <a:rPr lang="hu-HU" sz="3000" cap="all" dirty="0" smtClean="0"/>
              <a:t>(Elérhető adóelőny formájában)</a:t>
            </a:r>
            <a:endParaRPr lang="hu-HU" sz="3000" cap="all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hu-HU" sz="2500" dirty="0"/>
              <a:t>a)	</a:t>
            </a:r>
            <a:r>
              <a:rPr lang="hu-HU" sz="2500" dirty="0" smtClean="0"/>
              <a:t>felajánlás </a:t>
            </a:r>
            <a:r>
              <a:rPr lang="hu-HU" sz="2500" dirty="0"/>
              <a:t>összegének 7,5 százaléka (éves előleg 80%-ra ha az adózó adóelőlegből, adóelőleg kiegészítéséből ad támogatást</a:t>
            </a:r>
            <a:r>
              <a:rPr lang="hu-HU" sz="2500" dirty="0" smtClean="0"/>
              <a:t>,</a:t>
            </a:r>
          </a:p>
          <a:p>
            <a:pPr algn="just">
              <a:buNone/>
            </a:pPr>
            <a:endParaRPr lang="hu-HU" sz="2500" dirty="0"/>
          </a:p>
          <a:p>
            <a:pPr algn="just"/>
            <a:r>
              <a:rPr lang="hu-HU" sz="2500" dirty="0"/>
              <a:t>b)	</a:t>
            </a:r>
            <a:r>
              <a:rPr lang="hu-HU" sz="2500" b="1" dirty="0"/>
              <a:t>De!</a:t>
            </a:r>
            <a:r>
              <a:rPr lang="hu-HU" sz="2500" dirty="0"/>
              <a:t> </a:t>
            </a:r>
            <a:r>
              <a:rPr lang="hu-HU" sz="2500" dirty="0" err="1" smtClean="0"/>
              <a:t>max</a:t>
            </a:r>
            <a:r>
              <a:rPr lang="hu-HU" sz="2500" dirty="0" smtClean="0"/>
              <a:t>. </a:t>
            </a:r>
            <a:r>
              <a:rPr lang="hu-HU" sz="2500" dirty="0"/>
              <a:t>az éves adó 80%-ának a </a:t>
            </a:r>
            <a:r>
              <a:rPr lang="hu-HU" sz="2500" dirty="0" smtClean="0"/>
              <a:t>2,5%-a (a kisebb </a:t>
            </a:r>
            <a:r>
              <a:rPr lang="hu-HU" sz="2500" dirty="0"/>
              <a:t>kerül figyelembevételre) ha az adózó adóelőlegből, adóelőleg kiegészítéséből ad támogatást</a:t>
            </a:r>
            <a:r>
              <a:rPr lang="hu-HU" sz="2500" dirty="0" smtClean="0"/>
              <a:t>,</a:t>
            </a:r>
          </a:p>
          <a:p>
            <a:pPr algn="just">
              <a:buNone/>
            </a:pPr>
            <a:endParaRPr lang="hu-HU" sz="2500" dirty="0"/>
          </a:p>
          <a:p>
            <a:pPr algn="just"/>
            <a:r>
              <a:rPr lang="hu-HU" sz="2500" dirty="0"/>
              <a:t>A támogatóknál a jóváírás következtében elszámolt egyéb bevétel </a:t>
            </a:r>
            <a:r>
              <a:rPr lang="hu-HU" sz="2500" b="1" dirty="0"/>
              <a:t>nem minősül majd adóköteles bevételnek</a:t>
            </a:r>
            <a:r>
              <a:rPr lang="hu-HU" sz="2500" dirty="0"/>
              <a:t> a társaságiadó-kötelezettség számításakor</a:t>
            </a:r>
            <a:r>
              <a:rPr lang="hu-HU" sz="2500" dirty="0" smtClean="0"/>
              <a:t>.</a:t>
            </a:r>
            <a:endParaRPr lang="hu-HU" sz="25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11495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/>
              <a:t>4. ÚJ Támogatási rendszer (Tao. 24/A. §)</a:t>
            </a:r>
            <a:endParaRPr lang="hu-HU" sz="1400" u="sng" dirty="0"/>
          </a:p>
        </p:txBody>
      </p:sp>
    </p:spTree>
    <p:extLst>
      <p:ext uri="{BB962C8B-B14F-4D97-AF65-F5344CB8AC3E}">
        <p14:creationId xmlns="" xmlns:p14="http://schemas.microsoft.com/office/powerpoint/2010/main" val="1830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unka\Asztal\Falling-Gold-Co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39241"/>
            <a:ext cx="6948264" cy="6948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500" dirty="0"/>
              <a:t>Az adózó </a:t>
            </a:r>
            <a:r>
              <a:rPr lang="hu-HU" sz="2500" dirty="0" smtClean="0"/>
              <a:t>a felajánlásáért </a:t>
            </a:r>
            <a:r>
              <a:rPr lang="hu-HU" sz="2500" dirty="0"/>
              <a:t>a </a:t>
            </a:r>
            <a:r>
              <a:rPr lang="hu-HU" sz="2500" b="1" dirty="0"/>
              <a:t>kedvezményezett szervezet részéről  ellenszolgáltatásra nem jogosult, az ezzel ellentétes megállapodás semmis.</a:t>
            </a:r>
            <a:r>
              <a:rPr lang="hu-HU" sz="2500" dirty="0"/>
              <a:t> Ilyen megállapodás </a:t>
            </a:r>
            <a:r>
              <a:rPr lang="hu-HU" sz="2500" dirty="0" smtClean="0"/>
              <a:t>esetén</a:t>
            </a:r>
          </a:p>
          <a:p>
            <a:pPr marL="0" indent="0" algn="just">
              <a:buNone/>
            </a:pPr>
            <a:endParaRPr lang="hu-HU" sz="2500" dirty="0"/>
          </a:p>
          <a:p>
            <a:pPr algn="just"/>
            <a:r>
              <a:rPr lang="hu-HU" sz="2500" i="1" dirty="0"/>
              <a:t>a) </a:t>
            </a:r>
            <a:r>
              <a:rPr lang="hu-HU" sz="2500" dirty="0"/>
              <a:t>befizetés nem minősül felajánlásnak</a:t>
            </a:r>
            <a:r>
              <a:rPr lang="hu-HU" sz="2500" dirty="0" smtClean="0"/>
              <a:t>,</a:t>
            </a:r>
            <a:endParaRPr lang="hu-HU" sz="2500" dirty="0"/>
          </a:p>
          <a:p>
            <a:pPr algn="just"/>
            <a:r>
              <a:rPr lang="hu-HU" sz="2500" i="1" dirty="0"/>
              <a:t>b) </a:t>
            </a:r>
            <a:r>
              <a:rPr lang="hu-HU" sz="2500" dirty="0"/>
              <a:t>a kedvezményezett köteles </a:t>
            </a:r>
            <a:r>
              <a:rPr lang="hu-HU" sz="2500" b="1" dirty="0"/>
              <a:t>visszautalni</a:t>
            </a:r>
            <a:r>
              <a:rPr lang="hu-HU" sz="2500" dirty="0"/>
              <a:t> azt</a:t>
            </a:r>
            <a:r>
              <a:rPr lang="hu-HU" sz="2500" dirty="0" smtClean="0"/>
              <a:t>,</a:t>
            </a:r>
            <a:endParaRPr lang="hu-HU" sz="2500" dirty="0"/>
          </a:p>
          <a:p>
            <a:pPr algn="just"/>
            <a:r>
              <a:rPr lang="hu-HU" sz="2500" i="1" dirty="0"/>
              <a:t>c) </a:t>
            </a:r>
            <a:r>
              <a:rPr lang="hu-HU" sz="2500" dirty="0"/>
              <a:t>az adózó nem jogosult jóváírásra.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0" y="11495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/>
              <a:t>4. ÚJ Támogatási rendszer (Tao. 24/A. §)</a:t>
            </a:r>
            <a:endParaRPr lang="hu-HU" sz="1400" u="sng" dirty="0"/>
          </a:p>
        </p:txBody>
      </p:sp>
    </p:spTree>
    <p:extLst>
      <p:ext uri="{BB962C8B-B14F-4D97-AF65-F5344CB8AC3E}">
        <p14:creationId xmlns="" xmlns:p14="http://schemas.microsoft.com/office/powerpoint/2010/main" val="248879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unka\Asztal\Falling-Gold-Co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39241"/>
            <a:ext cx="6948264" cy="6948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000" cap="all" dirty="0"/>
              <a:t>Az adó-felajánlás és az adókedvezmény egymáshoz való </a:t>
            </a:r>
            <a:r>
              <a:rPr lang="hu-HU" sz="3000" cap="all" dirty="0" smtClean="0"/>
              <a:t>viszonya</a:t>
            </a:r>
            <a:endParaRPr lang="hu-HU" sz="3000" cap="all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hu-HU" sz="2500" dirty="0" smtClean="0"/>
          </a:p>
          <a:p>
            <a:pPr marL="0" indent="0" algn="just">
              <a:buNone/>
            </a:pPr>
            <a:r>
              <a:rPr lang="hu-HU" sz="2500" dirty="0" smtClean="0"/>
              <a:t>Egy </a:t>
            </a:r>
            <a:r>
              <a:rPr lang="hu-HU" sz="2500" dirty="0"/>
              <a:t>adóév tekintetében </a:t>
            </a:r>
            <a:r>
              <a:rPr lang="hu-HU" sz="2500" dirty="0" smtClean="0"/>
              <a:t>az adókedvezmény </a:t>
            </a:r>
            <a:r>
              <a:rPr lang="hu-HU" sz="2500" b="1" u="sng" dirty="0"/>
              <a:t>együttesen nem alkalmazható</a:t>
            </a:r>
            <a:r>
              <a:rPr lang="hu-HU" sz="2500" dirty="0"/>
              <a:t> a 24/A. § szerinti felajánlással és a 24/B. § szerinti jóváírással. </a:t>
            </a:r>
            <a:endParaRPr lang="hu-HU" sz="2500" dirty="0" smtClean="0"/>
          </a:p>
          <a:p>
            <a:pPr marL="0" indent="0" algn="just">
              <a:buNone/>
            </a:pPr>
            <a:endParaRPr lang="hu-HU" sz="2500" dirty="0" smtClean="0"/>
          </a:p>
          <a:p>
            <a:pPr marL="0" indent="0" algn="just">
              <a:buNone/>
            </a:pPr>
            <a:r>
              <a:rPr lang="hu-HU" sz="2500" dirty="0" smtClean="0"/>
              <a:t>Egy </a:t>
            </a:r>
            <a:r>
              <a:rPr lang="hu-HU" sz="2500" dirty="0"/>
              <a:t>adott adóévre vonatkozóan az adózó eldöntheti, </a:t>
            </a:r>
            <a:r>
              <a:rPr lang="hu-HU" sz="2500" dirty="0" smtClean="0"/>
              <a:t>hogy </a:t>
            </a:r>
            <a:r>
              <a:rPr lang="hu-HU" sz="2500" b="1" dirty="0" smtClean="0"/>
              <a:t>vagy adókedvezményt </a:t>
            </a:r>
            <a:r>
              <a:rPr lang="hu-HU" sz="2500" dirty="0"/>
              <a:t>kíván érvényesíteni, </a:t>
            </a:r>
            <a:r>
              <a:rPr lang="hu-HU" sz="2500" b="1" dirty="0" smtClean="0"/>
              <a:t>vagy</a:t>
            </a:r>
            <a:r>
              <a:rPr lang="hu-HU" sz="2500" dirty="0" smtClean="0"/>
              <a:t> </a:t>
            </a:r>
            <a:r>
              <a:rPr lang="hu-HU" sz="2500" b="1" dirty="0" smtClean="0"/>
              <a:t>jóváírásra </a:t>
            </a:r>
            <a:r>
              <a:rPr lang="hu-HU" sz="2500" b="1" dirty="0"/>
              <a:t>jogosító felajánlást </a:t>
            </a:r>
            <a:r>
              <a:rPr lang="hu-HU" sz="2500" dirty="0"/>
              <a:t>tesz.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0" y="11495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/>
              <a:t>4. ÚJ Támogatási rendszer (Tao. 24/A. §)</a:t>
            </a:r>
            <a:endParaRPr lang="hu-HU" sz="1400" u="sng" dirty="0"/>
          </a:p>
        </p:txBody>
      </p:sp>
    </p:spTree>
    <p:extLst>
      <p:ext uri="{BB962C8B-B14F-4D97-AF65-F5344CB8AC3E}">
        <p14:creationId xmlns="" xmlns:p14="http://schemas.microsoft.com/office/powerpoint/2010/main" val="37248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75683035"/>
              </p:ext>
            </p:extLst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Rendelkezés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az adóról 24/A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Adókötelezettség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Rendelkezés MAX. mértéke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 előleg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befizetve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rendelkezve</a:t>
                      </a: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24/A (11) a) max 50%</a:t>
                      </a: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II. előleg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befizetve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rendelkezve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III. előleg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befizetve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rendelkezve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dec. - előleg kiegészítés a</a:t>
                      </a:r>
                      <a:r>
                        <a:rPr lang="hu-HU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várható</a:t>
                      </a:r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adó összegére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-elvi lehetőség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24/A (2) max. 80%</a:t>
                      </a: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előleg kiegészítéshez 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még fizetendő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</a:t>
                      </a:r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(500-100-100-100)</a:t>
                      </a:r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-rendelkezve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max. a kieg. mértékéig </a:t>
                      </a:r>
                    </a:p>
                  </a:txBody>
                  <a:tcPr marL="9525" marR="9525" marT="9525" marB="0"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Éves</a:t>
                      </a:r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adóbevallás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440 - </a:t>
                      </a:r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lehetőség</a:t>
                      </a:r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24/A (2) max. 80%</a:t>
                      </a: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még fizetendő</a:t>
                      </a:r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adó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90 - </a:t>
                      </a:r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rendelkezve</a:t>
                      </a:r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440-50-50-50-200</a:t>
                      </a: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JÓVÁÍRÁS</a:t>
                      </a:r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adófolyószámlán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(50+50+50+200)*</a:t>
                      </a:r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7,5% </a:t>
                      </a:r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+ 90*</a:t>
                      </a:r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2,5%</a:t>
                      </a:r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= 28,05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24/B (2) a),b)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0" y="651877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-- --- --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49564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Munka\Asztal\film_csal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46667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8253" y="332656"/>
            <a:ext cx="8229600" cy="1143000"/>
          </a:xfrm>
        </p:spPr>
        <p:txBody>
          <a:bodyPr>
            <a:normAutofit/>
          </a:bodyPr>
          <a:lstStyle/>
          <a:p>
            <a:r>
              <a:rPr lang="hu-HU" sz="3000" b="1" u="sng" cap="small" dirty="0" smtClean="0"/>
              <a:t>1. Közvetett támogatás mértékének növekedése (20</a:t>
            </a:r>
            <a:r>
              <a:rPr lang="hu-HU" sz="3000" b="1" u="sng" cap="small" dirty="0" smtClean="0">
                <a:sym typeface="Wingdings"/>
              </a:rPr>
              <a:t></a:t>
            </a:r>
            <a:r>
              <a:rPr lang="hu-HU" sz="3000" b="1" u="sng" cap="small" dirty="0" smtClean="0"/>
              <a:t>25 %)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772816"/>
            <a:ext cx="6563072" cy="4320480"/>
          </a:xfrm>
        </p:spPr>
        <p:txBody>
          <a:bodyPr>
            <a:normAutofit/>
          </a:bodyPr>
          <a:lstStyle/>
          <a:p>
            <a:r>
              <a:rPr lang="hu-HU" sz="2500" b="1" dirty="0"/>
              <a:t>2014. júniusában az Európai Bizottság </a:t>
            </a:r>
            <a:r>
              <a:rPr lang="hu-HU" sz="2500" dirty="0"/>
              <a:t>jóváhagyta a közvetett támogatás 20%-ról 25 %-ra történő </a:t>
            </a:r>
            <a:r>
              <a:rPr lang="hu-HU" sz="2500" dirty="0" smtClean="0"/>
              <a:t>megemelését</a:t>
            </a:r>
          </a:p>
          <a:p>
            <a:pPr>
              <a:buNone/>
            </a:pPr>
            <a:r>
              <a:rPr lang="hu-HU" sz="2500" dirty="0" smtClean="0"/>
              <a:t> </a:t>
            </a:r>
            <a:endParaRPr lang="hu-HU" sz="2500" dirty="0"/>
          </a:p>
          <a:p>
            <a:pPr algn="just"/>
            <a:r>
              <a:rPr lang="hu-HU" sz="2500" dirty="0"/>
              <a:t>Az adókedvezmény mértéke, ezzel az elszámolható </a:t>
            </a:r>
            <a:r>
              <a:rPr lang="hu-HU" sz="2500" b="1" dirty="0"/>
              <a:t>filmgyártási költségek 20%-áról  25%-ra emelkedett</a:t>
            </a:r>
            <a:r>
              <a:rPr lang="hu-HU" sz="2500" dirty="0"/>
              <a:t>. </a:t>
            </a:r>
            <a:endParaRPr lang="hu-HU" sz="2500" dirty="0" smtClean="0"/>
          </a:p>
          <a:p>
            <a:pPr algn="just">
              <a:buNone/>
            </a:pPr>
            <a:endParaRPr lang="hu-HU" sz="2500" dirty="0"/>
          </a:p>
          <a:p>
            <a:r>
              <a:rPr lang="hu-HU" sz="2500" b="1" dirty="0"/>
              <a:t>2014. október 7-én </a:t>
            </a:r>
            <a:r>
              <a:rPr lang="hu-HU" sz="2500" dirty="0"/>
              <a:t>lépett hatályba a Tao tv. </a:t>
            </a:r>
            <a:r>
              <a:rPr lang="hu-HU" sz="2500" dirty="0" smtClean="0"/>
              <a:t>módosítása</a:t>
            </a:r>
            <a:endParaRPr lang="hu-HU" sz="2500" dirty="0"/>
          </a:p>
        </p:txBody>
      </p:sp>
    </p:spTree>
    <p:extLst>
      <p:ext uri="{BB962C8B-B14F-4D97-AF65-F5344CB8AC3E}">
        <p14:creationId xmlns="" xmlns:p14="http://schemas.microsoft.com/office/powerpoint/2010/main" val="23196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Csapó11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51520" y="0"/>
            <a:ext cx="8576419" cy="68606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91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D:\Munka\Asztal\szalag Mp9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4838"/>
            <a:ext cx="3286795" cy="2013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3000" b="1" u="sng" dirty="0" smtClean="0"/>
              <a:t>5. </a:t>
            </a:r>
            <a:r>
              <a:rPr lang="hu-HU" sz="3000" b="1" u="sng" dirty="0"/>
              <a:t>Támogatási igazolások </a:t>
            </a:r>
            <a:r>
              <a:rPr lang="hu-HU" sz="3000" b="1" u="sng" dirty="0" smtClean="0"/>
              <a:t>rendszere</a:t>
            </a:r>
            <a:endParaRPr lang="hu-HU" sz="3000" b="1" u="sng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41379"/>
          </a:xfrm>
        </p:spPr>
        <p:txBody>
          <a:bodyPr/>
          <a:lstStyle/>
          <a:p>
            <a:pPr marL="0" indent="0" algn="just">
              <a:buNone/>
            </a:pPr>
            <a:r>
              <a:rPr lang="hu-HU" sz="2800" b="1" dirty="0" smtClean="0"/>
              <a:t>1. Költségellenőrzés</a:t>
            </a:r>
          </a:p>
          <a:p>
            <a:pPr marL="0" indent="0" algn="just">
              <a:buNone/>
            </a:pPr>
            <a:r>
              <a:rPr lang="hu-HU" sz="2800" b="1" dirty="0"/>
              <a:t>2. Egyszerűsített támogatási igazolás kiadása</a:t>
            </a:r>
            <a:endParaRPr lang="hu-HU" sz="2800" dirty="0"/>
          </a:p>
          <a:p>
            <a:pPr marL="0" indent="0" algn="just">
              <a:buNone/>
            </a:pPr>
            <a:r>
              <a:rPr lang="hu-HU" sz="2800" b="1" dirty="0"/>
              <a:t>3. Támogatási igazolás kiadására irányuló </a:t>
            </a:r>
            <a:r>
              <a:rPr lang="hu-HU" sz="2800" b="1" dirty="0" smtClean="0"/>
              <a:t>költség-ellenőrzés </a:t>
            </a:r>
            <a:r>
              <a:rPr lang="hu-HU" sz="2800" b="1" dirty="0"/>
              <a:t>(egy eljáráson belül)</a:t>
            </a:r>
            <a:r>
              <a:rPr lang="hu-HU" sz="2800" dirty="0"/>
              <a:t> </a:t>
            </a:r>
          </a:p>
          <a:p>
            <a:pPr marL="0" indent="0" algn="just">
              <a:buNone/>
            </a:pPr>
            <a:r>
              <a:rPr lang="hu-HU" sz="2800" b="1" dirty="0"/>
              <a:t>4. Záró elszámolás</a:t>
            </a:r>
            <a:endParaRPr lang="hu-HU" sz="2800" dirty="0"/>
          </a:p>
          <a:p>
            <a:pPr marL="0" indent="0" algn="just">
              <a:buNone/>
            </a:pPr>
            <a:r>
              <a:rPr lang="hu-HU" sz="2800" b="1" dirty="0"/>
              <a:t>5. Támogatási igazolás a Tao. tv 24/A § </a:t>
            </a:r>
            <a:r>
              <a:rPr lang="hu-HU" sz="2800" b="1" dirty="0" err="1"/>
              <a:t>-</a:t>
            </a:r>
            <a:r>
              <a:rPr lang="hu-HU" sz="2800" b="1" dirty="0" err="1" smtClean="0"/>
              <a:t>ához</a:t>
            </a:r>
            <a:endParaRPr lang="hu-HU" sz="2800" dirty="0"/>
          </a:p>
        </p:txBody>
      </p:sp>
    </p:spTree>
    <p:extLst>
      <p:ext uri="{BB962C8B-B14F-4D97-AF65-F5344CB8AC3E}">
        <p14:creationId xmlns="" xmlns:p14="http://schemas.microsoft.com/office/powerpoint/2010/main" val="13066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Munka\Asztal\szalag Mp9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4838"/>
            <a:ext cx="3286795" cy="2013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 algn="just">
              <a:buNone/>
            </a:pPr>
            <a:r>
              <a:rPr lang="hu-HU" sz="2800" b="1" dirty="0"/>
              <a:t>1. Költségellenőrzés</a:t>
            </a:r>
            <a:endParaRPr lang="hu-HU" sz="2800" dirty="0"/>
          </a:p>
          <a:p>
            <a:pPr lvl="0" algn="just"/>
            <a:r>
              <a:rPr lang="hu-HU" sz="2500" dirty="0" smtClean="0"/>
              <a:t>MNF </a:t>
            </a:r>
            <a:r>
              <a:rPr lang="hu-HU" sz="2500" dirty="0"/>
              <a:t>letéti számláról történő közvetett támogatás igénybevétele esetén</a:t>
            </a:r>
            <a:r>
              <a:rPr lang="hu-HU" sz="2500" dirty="0" smtClean="0"/>
              <a:t>,</a:t>
            </a:r>
          </a:p>
          <a:p>
            <a:pPr lvl="0" algn="just">
              <a:buNone/>
            </a:pPr>
            <a:endParaRPr lang="hu-HU" sz="2500" dirty="0" smtClean="0"/>
          </a:p>
          <a:p>
            <a:pPr lvl="0" algn="just"/>
            <a:r>
              <a:rPr lang="hu-HU" sz="2500" dirty="0" smtClean="0"/>
              <a:t>hatályos </a:t>
            </a:r>
            <a:r>
              <a:rPr lang="hu-HU" sz="2500" dirty="0"/>
              <a:t>támogatási szerződéssel még nem rendelkező produkció esetén</a:t>
            </a:r>
            <a:r>
              <a:rPr lang="hu-HU" sz="2500" dirty="0" smtClean="0"/>
              <a:t>,</a:t>
            </a:r>
          </a:p>
          <a:p>
            <a:pPr lvl="0" algn="just">
              <a:buNone/>
            </a:pPr>
            <a:endParaRPr lang="hu-HU" sz="2500" dirty="0"/>
          </a:p>
          <a:p>
            <a:pPr lvl="0" algn="just"/>
            <a:r>
              <a:rPr lang="hu-HU" sz="2500" dirty="0"/>
              <a:t>résztámogatást biztosító hatályos támogatási szerződéssel rendelkező produkció esetén.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4462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 smtClean="0"/>
              <a:t>5. Támogatási igazolások rendszere</a:t>
            </a:r>
            <a:endParaRPr lang="hu-HU" sz="1400" u="sng" dirty="0"/>
          </a:p>
        </p:txBody>
      </p:sp>
    </p:spTree>
    <p:extLst>
      <p:ext uri="{BB962C8B-B14F-4D97-AF65-F5344CB8AC3E}">
        <p14:creationId xmlns="" xmlns:p14="http://schemas.microsoft.com/office/powerpoint/2010/main" val="22056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Munka\Asztal\szalag Mp9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4838"/>
            <a:ext cx="3286795" cy="2013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 algn="just">
              <a:buNone/>
            </a:pPr>
            <a:r>
              <a:rPr lang="hu-HU" sz="2800" b="1" dirty="0"/>
              <a:t>2. Egyszerűsített támogatási igazolás </a:t>
            </a:r>
            <a:r>
              <a:rPr lang="hu-HU" sz="2800" b="1" dirty="0" smtClean="0"/>
              <a:t>kiadása</a:t>
            </a:r>
          </a:p>
          <a:p>
            <a:pPr marL="0" indent="0" algn="just">
              <a:buNone/>
            </a:pPr>
            <a:endParaRPr lang="hu-HU" sz="2800" dirty="0"/>
          </a:p>
          <a:p>
            <a:pPr algn="just"/>
            <a:r>
              <a:rPr lang="hu-HU" sz="2500" dirty="0" smtClean="0"/>
              <a:t>Jogerős </a:t>
            </a:r>
            <a:r>
              <a:rPr lang="hu-HU" sz="2500" dirty="0"/>
              <a:t>költségellenőrzési határozattal rendelkező produkció esetén, </a:t>
            </a:r>
            <a:r>
              <a:rPr lang="hu-HU" sz="2500" b="1" dirty="0"/>
              <a:t>későbbi időpontban kötött támogatási </a:t>
            </a:r>
            <a:r>
              <a:rPr lang="hu-HU" sz="2500" dirty="0"/>
              <a:t>szerződés birtokában, amennyiben </a:t>
            </a:r>
            <a:r>
              <a:rPr lang="hu-HU" sz="2500" dirty="0" smtClean="0"/>
              <a:t>nem, </a:t>
            </a:r>
            <a:r>
              <a:rPr lang="hu-HU" sz="2500" dirty="0"/>
              <a:t>vagy csak részben nyújtott be kérelmet az MNF letéti számláról történő kifizetésre.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-11807" y="4462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 smtClean="0"/>
              <a:t>5. Támogatási igazolások rendszere</a:t>
            </a:r>
            <a:endParaRPr lang="hu-HU" sz="1400" u="sng" dirty="0"/>
          </a:p>
        </p:txBody>
      </p:sp>
    </p:spTree>
    <p:extLst>
      <p:ext uri="{BB962C8B-B14F-4D97-AF65-F5344CB8AC3E}">
        <p14:creationId xmlns="" xmlns:p14="http://schemas.microsoft.com/office/powerpoint/2010/main" val="26455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Munka\Asztal\szalag Mp9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4838"/>
            <a:ext cx="3286795" cy="2013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 algn="just">
              <a:buNone/>
            </a:pPr>
            <a:r>
              <a:rPr lang="hu-HU" sz="2800" b="1" dirty="0"/>
              <a:t>3. Támogatási igazolás kiadására irányuló költségellenőrzés (egy eljáráson belül</a:t>
            </a:r>
            <a:r>
              <a:rPr lang="hu-HU" sz="2800" b="1" dirty="0" smtClean="0"/>
              <a:t>)</a:t>
            </a:r>
          </a:p>
          <a:p>
            <a:pPr marL="0" indent="0" algn="just">
              <a:buNone/>
            </a:pPr>
            <a:r>
              <a:rPr lang="hu-HU" sz="2800" dirty="0" smtClean="0"/>
              <a:t> </a:t>
            </a:r>
            <a:endParaRPr lang="hu-HU" sz="2800" dirty="0"/>
          </a:p>
          <a:p>
            <a:pPr algn="just"/>
            <a:r>
              <a:rPr lang="hu-HU" sz="2500" dirty="0" smtClean="0"/>
              <a:t>Kizárólag </a:t>
            </a:r>
            <a:r>
              <a:rPr lang="hu-HU" sz="2500" dirty="0"/>
              <a:t>hatályos támogatási szerződéssel rendelkező produkció esetén, amennyiben a </a:t>
            </a:r>
            <a:r>
              <a:rPr lang="hu-HU" sz="2500" b="1" dirty="0"/>
              <a:t>szerződés összege teljes </a:t>
            </a:r>
            <a:r>
              <a:rPr lang="hu-HU" sz="2500" dirty="0"/>
              <a:t>egészében fedezi a kérelemben jelölt közvetett támogatás összegét</a:t>
            </a:r>
            <a:r>
              <a:rPr lang="hu-HU" sz="2800" dirty="0"/>
              <a:t>.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4462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 smtClean="0"/>
              <a:t>5. Támogatási igazolások rendszere</a:t>
            </a:r>
            <a:endParaRPr lang="hu-HU" sz="1400" u="sng" dirty="0"/>
          </a:p>
        </p:txBody>
      </p:sp>
    </p:spTree>
    <p:extLst>
      <p:ext uri="{BB962C8B-B14F-4D97-AF65-F5344CB8AC3E}">
        <p14:creationId xmlns="" xmlns:p14="http://schemas.microsoft.com/office/powerpoint/2010/main" val="42867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Munka\Asztal\szalag Mp9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4838"/>
            <a:ext cx="3286795" cy="2013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buNone/>
            </a:pPr>
            <a:r>
              <a:rPr lang="hu-HU" sz="2800" b="1" dirty="0"/>
              <a:t>4. Záró </a:t>
            </a:r>
            <a:r>
              <a:rPr lang="hu-HU" sz="2800" b="1" dirty="0" smtClean="0"/>
              <a:t>elszámolás</a:t>
            </a:r>
          </a:p>
          <a:p>
            <a:pPr marL="0" indent="0">
              <a:buNone/>
            </a:pPr>
            <a:endParaRPr lang="hu-HU" sz="2800" dirty="0"/>
          </a:p>
          <a:p>
            <a:pPr algn="just"/>
            <a:r>
              <a:rPr lang="hu-HU" sz="2500" dirty="0" smtClean="0"/>
              <a:t>kizárólag havi</a:t>
            </a:r>
            <a:r>
              <a:rPr lang="hu-HU" sz="2500" dirty="0"/>
              <a:t>, ill. negyedéves elszámolást kérő produkció esetén az </a:t>
            </a:r>
            <a:r>
              <a:rPr lang="hu-HU" sz="2500" dirty="0" err="1"/>
              <a:t>Mktv</a:t>
            </a:r>
            <a:r>
              <a:rPr lang="hu-HU" sz="2500" dirty="0"/>
              <a:t>. szerinti korrekciók megállapítása érdekében.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4462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 smtClean="0"/>
              <a:t>5. Támogatási igazolások rendszere</a:t>
            </a:r>
            <a:endParaRPr lang="hu-HU" sz="1400" u="sng" dirty="0"/>
          </a:p>
        </p:txBody>
      </p:sp>
    </p:spTree>
    <p:extLst>
      <p:ext uri="{BB962C8B-B14F-4D97-AF65-F5344CB8AC3E}">
        <p14:creationId xmlns="" xmlns:p14="http://schemas.microsoft.com/office/powerpoint/2010/main" val="12821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Munka\Asztal\szalag Mp9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4838"/>
            <a:ext cx="3286795" cy="2013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buNone/>
            </a:pPr>
            <a:r>
              <a:rPr lang="hu-HU" sz="2800" b="1" dirty="0"/>
              <a:t>5. Támogatási igazolás a Tao. tv 24/A § </a:t>
            </a:r>
            <a:r>
              <a:rPr lang="hu-HU" sz="2800" b="1" dirty="0" err="1"/>
              <a:t>-ához</a:t>
            </a:r>
            <a:endParaRPr lang="hu-HU" sz="2800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4462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 smtClean="0"/>
              <a:t>5. Támogatási igazolások rendszere</a:t>
            </a:r>
            <a:endParaRPr lang="hu-HU" sz="1400" u="sng" dirty="0"/>
          </a:p>
        </p:txBody>
      </p:sp>
    </p:spTree>
    <p:extLst>
      <p:ext uri="{BB962C8B-B14F-4D97-AF65-F5344CB8AC3E}">
        <p14:creationId xmlns="" xmlns:p14="http://schemas.microsoft.com/office/powerpoint/2010/main" val="54652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915816" y="332656"/>
          <a:ext cx="5824116" cy="6525344"/>
        </p:xfrm>
        <a:graphic>
          <a:graphicData uri="http://schemas.openxmlformats.org/presentationml/2006/ole">
            <p:oleObj spid="_x0000_s45058" name="Acrobat Document" r:id="rId3" imgW="7557840" imgH="10695960" progId="AcroExch.Document.11">
              <p:embed/>
            </p:oleObj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0" y="4462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 smtClean="0"/>
              <a:t>5. Támogatási igazolások rendszere</a:t>
            </a:r>
            <a:endParaRPr lang="hu-HU" sz="1400" u="sng" dirty="0"/>
          </a:p>
        </p:txBody>
      </p:sp>
      <p:pic>
        <p:nvPicPr>
          <p:cNvPr id="4" name="Picture 6" descr="D:\Munka\Asztal\szalag Mp9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4838"/>
            <a:ext cx="3286795" cy="2013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0" y="651877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-- --- --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Csapó11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51520" y="0"/>
            <a:ext cx="8576419" cy="68606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286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Feri\képek\img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79643" y="4680545"/>
            <a:ext cx="285750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432048"/>
          </a:xfrm>
        </p:spPr>
        <p:txBody>
          <a:bodyPr>
            <a:noAutofit/>
          </a:bodyPr>
          <a:lstStyle/>
          <a:p>
            <a:pPr algn="l"/>
            <a:r>
              <a:rPr lang="hu-HU" sz="2800" b="1" dirty="0"/>
              <a:t>Gyártás / forgatás </a:t>
            </a:r>
            <a:r>
              <a:rPr lang="hu-HU" sz="2800" b="1" dirty="0" smtClean="0"/>
              <a:t>bejelentés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0520"/>
          </a:xfrm>
        </p:spPr>
        <p:txBody>
          <a:bodyPr>
            <a:noAutofit/>
          </a:bodyPr>
          <a:lstStyle/>
          <a:p>
            <a:pPr lvl="0" algn="just"/>
            <a:endParaRPr lang="hu-HU" sz="2500" dirty="0" smtClean="0"/>
          </a:p>
          <a:p>
            <a:pPr lvl="0" algn="just"/>
            <a:r>
              <a:rPr lang="hu-HU" sz="2500" dirty="0" smtClean="0"/>
              <a:t>a bejelentés </a:t>
            </a:r>
            <a:r>
              <a:rPr lang="hu-HU" sz="2500" dirty="0"/>
              <a:t>önmagában nem indítja meg az </a:t>
            </a:r>
            <a:r>
              <a:rPr lang="hu-HU" sz="2500" dirty="0" smtClean="0"/>
              <a:t>eljárást</a:t>
            </a:r>
          </a:p>
          <a:p>
            <a:pPr lvl="0" algn="just"/>
            <a:endParaRPr lang="hu-HU" sz="2500" dirty="0"/>
          </a:p>
          <a:p>
            <a:pPr lvl="0" algn="just"/>
            <a:r>
              <a:rPr lang="hu-HU" sz="2500" b="1" dirty="0"/>
              <a:t>méltányossági klauzula </a:t>
            </a:r>
            <a:r>
              <a:rPr lang="hu-HU" sz="2500" dirty="0" smtClean="0"/>
              <a:t>alkalmazása (indokolt </a:t>
            </a:r>
            <a:r>
              <a:rPr lang="hu-HU" sz="2500" dirty="0"/>
              <a:t>és különös méltánylást érdemlő </a:t>
            </a:r>
            <a:r>
              <a:rPr lang="hu-HU" sz="2500" dirty="0" smtClean="0"/>
              <a:t>esetben)</a:t>
            </a:r>
          </a:p>
          <a:p>
            <a:pPr lvl="0" algn="just">
              <a:buNone/>
            </a:pPr>
            <a:endParaRPr lang="hu-HU" sz="2500" dirty="0"/>
          </a:p>
          <a:p>
            <a:pPr lvl="0" algn="just"/>
            <a:r>
              <a:rPr lang="hu-HU" sz="2500" dirty="0"/>
              <a:t>az eljárás indítására előírt határidő megtartottnak minősül </a:t>
            </a:r>
            <a:r>
              <a:rPr lang="hu-HU" sz="2500" b="1" dirty="0"/>
              <a:t>hiányos kérelem </a:t>
            </a:r>
            <a:r>
              <a:rPr lang="hu-HU" sz="2500" dirty="0"/>
              <a:t>esetében </a:t>
            </a:r>
            <a:endParaRPr lang="hu-HU" sz="2500" dirty="0" smtClean="0"/>
          </a:p>
          <a:p>
            <a:pPr lvl="0" algn="just"/>
            <a:endParaRPr lang="hu-HU" sz="2500" dirty="0" smtClean="0"/>
          </a:p>
          <a:p>
            <a:pPr lvl="0" algn="just"/>
            <a:r>
              <a:rPr lang="hu-HU" sz="2500" dirty="0" smtClean="0"/>
              <a:t>a </a:t>
            </a:r>
            <a:r>
              <a:rPr lang="hu-HU" sz="2500" dirty="0"/>
              <a:t>kérelem akár több ízben is </a:t>
            </a:r>
            <a:r>
              <a:rPr lang="hu-HU" sz="2500" dirty="0" smtClean="0"/>
              <a:t>módosítható/felfüggeszthető</a:t>
            </a:r>
          </a:p>
          <a:p>
            <a:pPr lvl="0" algn="just">
              <a:buNone/>
            </a:pPr>
            <a:endParaRPr lang="hu-HU" sz="2500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b="1" u="sng" dirty="0"/>
              <a:t>6</a:t>
            </a:r>
            <a:r>
              <a:rPr lang="hu-HU" sz="3000" b="1" u="sng" dirty="0" smtClean="0"/>
              <a:t>. Új formanyomtatványok</a:t>
            </a:r>
            <a:endParaRPr lang="hu-HU" sz="3000" b="1" u="sng" dirty="0"/>
          </a:p>
        </p:txBody>
      </p:sp>
    </p:spTree>
    <p:extLst>
      <p:ext uri="{BB962C8B-B14F-4D97-AF65-F5344CB8AC3E}">
        <p14:creationId xmlns="" xmlns:p14="http://schemas.microsoft.com/office/powerpoint/2010/main" val="17227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Munka\Asztal\film_csal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46667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548680"/>
            <a:ext cx="6779096" cy="514543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2000" dirty="0" smtClean="0">
                <a:ea typeface="+mj-ea"/>
                <a:cs typeface="+mj-cs"/>
              </a:rPr>
              <a:t>   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2000" dirty="0" smtClean="0">
              <a:ea typeface="+mj-ea"/>
              <a:cs typeface="+mj-cs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sz="2000" dirty="0" smtClean="0"/>
              <a:t>Tao. tv 22. § (3) Az egy filmalkotáshoz kiadott, támogatási </a:t>
            </a:r>
            <a:r>
              <a:rPr lang="hu-HU" sz="2000" b="1" dirty="0" smtClean="0"/>
              <a:t>igazolások összértéke</a:t>
            </a:r>
            <a:r>
              <a:rPr lang="hu-HU" sz="2000" dirty="0" smtClean="0"/>
              <a:t>, valamint a </a:t>
            </a:r>
            <a:r>
              <a:rPr lang="hu-HU" sz="2000" b="1" dirty="0" smtClean="0">
                <a:ea typeface="+mj-ea"/>
                <a:cs typeface="+mj-cs"/>
              </a:rPr>
              <a:t>közvetett </a:t>
            </a:r>
            <a:r>
              <a:rPr lang="hu-HU" sz="2000" b="1" dirty="0">
                <a:ea typeface="+mj-ea"/>
                <a:cs typeface="+mj-cs"/>
              </a:rPr>
              <a:t>támogatás összege nem haladhatja meg</a:t>
            </a:r>
            <a:r>
              <a:rPr lang="hu-HU" sz="2000" dirty="0">
                <a:ea typeface="+mj-ea"/>
                <a:cs typeface="+mj-cs"/>
              </a:rPr>
              <a:t> a </a:t>
            </a:r>
            <a:r>
              <a:rPr lang="hu-HU" sz="2000" dirty="0" smtClean="0">
                <a:ea typeface="+mj-ea"/>
                <a:cs typeface="+mj-cs"/>
              </a:rPr>
              <a:t>jóváhagyott </a:t>
            </a:r>
            <a:r>
              <a:rPr lang="hu-HU" sz="2000" dirty="0">
                <a:ea typeface="+mj-ea"/>
                <a:cs typeface="+mj-cs"/>
              </a:rPr>
              <a:t>közvetlen filmgyártási költség</a:t>
            </a:r>
            <a:r>
              <a:rPr lang="hu-HU" sz="2000" b="1" dirty="0">
                <a:ea typeface="+mj-ea"/>
                <a:cs typeface="+mj-cs"/>
              </a:rPr>
              <a:t> </a:t>
            </a:r>
            <a:r>
              <a:rPr lang="hu-HU" sz="2000" b="1" dirty="0" err="1">
                <a:ea typeface="+mj-ea"/>
                <a:cs typeface="+mj-cs"/>
              </a:rPr>
              <a:t>Mktv</a:t>
            </a:r>
            <a:r>
              <a:rPr lang="hu-HU" sz="2000" b="1" dirty="0">
                <a:ea typeface="+mj-ea"/>
                <a:cs typeface="+mj-cs"/>
              </a:rPr>
              <a:t>. 12. § (10) bekezdésében </a:t>
            </a:r>
            <a:r>
              <a:rPr lang="hu-HU" sz="2000" b="1" dirty="0" smtClean="0">
                <a:ea typeface="+mj-ea"/>
                <a:cs typeface="+mj-cs"/>
              </a:rPr>
              <a:t>meghatározott</a:t>
            </a:r>
          </a:p>
          <a:p>
            <a:pPr marL="0" indent="0" algn="ctr">
              <a:spcBef>
                <a:spcPts val="0"/>
              </a:spcBef>
              <a:buNone/>
            </a:pPr>
            <a:endParaRPr lang="hu-HU" sz="2000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hu-HU" sz="2000" dirty="0" smtClean="0">
                <a:solidFill>
                  <a:srgbClr val="FF0000"/>
                </a:solidFill>
              </a:rPr>
              <a:t>részének </a:t>
            </a:r>
            <a:r>
              <a:rPr lang="hu-HU" sz="2000" strike="sngStrike" dirty="0" smtClean="0">
                <a:solidFill>
                  <a:srgbClr val="FF0000"/>
                </a:solidFill>
              </a:rPr>
              <a:t>20 </a:t>
            </a:r>
            <a:r>
              <a:rPr lang="hu-HU" sz="2000" u="wavy" dirty="0">
                <a:solidFill>
                  <a:srgbClr val="FF0000"/>
                </a:solidFill>
              </a:rPr>
              <a:t>25 </a:t>
            </a:r>
            <a:r>
              <a:rPr lang="hu-HU" sz="2000" dirty="0" smtClean="0">
                <a:solidFill>
                  <a:srgbClr val="FF0000"/>
                </a:solidFill>
              </a:rPr>
              <a:t>százalékát.</a:t>
            </a:r>
          </a:p>
          <a:p>
            <a:pPr marL="0" indent="0" algn="ctr">
              <a:spcBef>
                <a:spcPts val="0"/>
              </a:spcBef>
              <a:buNone/>
            </a:pPr>
            <a:endParaRPr lang="hu-HU" sz="2000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hu-HU" sz="2000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sz="2000" dirty="0" smtClean="0"/>
              <a:t>Tao. tv 22. § (3) bekezdését 2014. június 25-ét követően támogatására való jogosultság megállapítására irányuló eljárásokban is alkalmazni kell. 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11495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cap="small" dirty="0" smtClean="0"/>
              <a:t>1. Közvetett támogatás mértékének növekedése (20</a:t>
            </a:r>
            <a:r>
              <a:rPr lang="hu-HU" sz="1400" b="1" u="sng" cap="small" dirty="0" smtClean="0">
                <a:sym typeface="Wingdings"/>
              </a:rPr>
              <a:t></a:t>
            </a:r>
            <a:r>
              <a:rPr lang="hu-HU" sz="1400" b="1" u="sng" cap="small" dirty="0" smtClean="0"/>
              <a:t>25 %)</a:t>
            </a:r>
            <a:endParaRPr lang="hu-HU" sz="1400" dirty="0"/>
          </a:p>
        </p:txBody>
      </p:sp>
    </p:spTree>
    <p:extLst>
      <p:ext uri="{BB962C8B-B14F-4D97-AF65-F5344CB8AC3E}">
        <p14:creationId xmlns="" xmlns:p14="http://schemas.microsoft.com/office/powerpoint/2010/main" val="28325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Feri\képek\img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79643" y="4680545"/>
            <a:ext cx="285750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58011"/>
          </a:xfrm>
        </p:spPr>
        <p:txBody>
          <a:bodyPr>
            <a:noAutofit/>
          </a:bodyPr>
          <a:lstStyle/>
          <a:p>
            <a:pPr lvl="0" algn="just"/>
            <a:r>
              <a:rPr lang="hu-HU" sz="2800" dirty="0"/>
              <a:t>visszafelé nem módosítható a </a:t>
            </a:r>
            <a:r>
              <a:rPr lang="hu-HU" sz="2800" dirty="0" smtClean="0"/>
              <a:t>dátum</a:t>
            </a:r>
          </a:p>
          <a:p>
            <a:pPr lvl="0" algn="just">
              <a:buNone/>
            </a:pPr>
            <a:endParaRPr lang="hu-HU" sz="2800" dirty="0" smtClean="0"/>
          </a:p>
          <a:p>
            <a:pPr lvl="0" algn="just"/>
            <a:r>
              <a:rPr lang="hu-HU" sz="2800" dirty="0" smtClean="0"/>
              <a:t>csak </a:t>
            </a:r>
            <a:r>
              <a:rPr lang="hu-HU" sz="2800" dirty="0"/>
              <a:t>gyártási időszakon belül megtett módosításokat áll módunkban </a:t>
            </a:r>
            <a:r>
              <a:rPr lang="hu-HU" sz="2800" dirty="0" smtClean="0"/>
              <a:t>elfogadni</a:t>
            </a:r>
          </a:p>
          <a:p>
            <a:pPr lvl="0" algn="just">
              <a:buNone/>
            </a:pPr>
            <a:endParaRPr lang="hu-HU" sz="2800" dirty="0"/>
          </a:p>
          <a:p>
            <a:pPr lvl="0" algn="just"/>
            <a:endParaRPr lang="hu-HU" sz="2800" dirty="0" smtClean="0"/>
          </a:p>
          <a:p>
            <a:pPr lvl="0" algn="just"/>
            <a:r>
              <a:rPr lang="hu-HU" sz="2800" dirty="0" smtClean="0"/>
              <a:t>31/B</a:t>
            </a:r>
            <a:r>
              <a:rPr lang="hu-HU" sz="2800" dirty="0"/>
              <a:t>§ (6) </a:t>
            </a:r>
            <a:r>
              <a:rPr lang="hu-HU" sz="2800" b="1" dirty="0"/>
              <a:t>Nem ismerhető el közvetlen filmgyártási költségként </a:t>
            </a:r>
            <a:r>
              <a:rPr lang="hu-HU" sz="2800" dirty="0"/>
              <a:t>az a költség, </a:t>
            </a:r>
            <a:r>
              <a:rPr lang="hu-HU" sz="2800" dirty="0" smtClean="0"/>
              <a:t>akkor </a:t>
            </a:r>
            <a:r>
              <a:rPr lang="hu-HU" sz="2800" dirty="0"/>
              <a:t>merült fel, amikor a Hivatal </a:t>
            </a:r>
            <a:r>
              <a:rPr lang="hu-HU" sz="2800" dirty="0" smtClean="0"/>
              <a:t>az ügyfél mulasztásából eredően még nem </a:t>
            </a:r>
            <a:r>
              <a:rPr lang="hu-HU" sz="2800" dirty="0"/>
              <a:t>gyakorolhatta ellenőrzési </a:t>
            </a:r>
            <a:r>
              <a:rPr lang="hu-HU" sz="2800" dirty="0" smtClean="0"/>
              <a:t>jogosultságát.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6202" y="4462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dirty="0" smtClean="0"/>
              <a:t>6. Új formanyomtatványok</a:t>
            </a:r>
            <a:endParaRPr lang="hu-HU" sz="1400" u="sng" dirty="0"/>
          </a:p>
        </p:txBody>
      </p:sp>
    </p:spTree>
    <p:extLst>
      <p:ext uri="{BB962C8B-B14F-4D97-AF65-F5344CB8AC3E}">
        <p14:creationId xmlns="" xmlns:p14="http://schemas.microsoft.com/office/powerpoint/2010/main" val="28970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Feri\képek\img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79643" y="4680545"/>
            <a:ext cx="285750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hu-HU" sz="2800" dirty="0"/>
              <a:t>az ügyfél </a:t>
            </a:r>
            <a:r>
              <a:rPr lang="hu-HU" sz="2800" dirty="0" smtClean="0"/>
              <a:t>az adatváltozást </a:t>
            </a:r>
            <a:r>
              <a:rPr lang="hu-HU" sz="2800" dirty="0"/>
              <a:t>köteles a változástól, illetve annak tudomására jutásától számított </a:t>
            </a:r>
            <a:r>
              <a:rPr lang="hu-HU" sz="2800" b="1" dirty="0"/>
              <a:t>15 napon belül a Hivatalnak bejelenteni</a:t>
            </a:r>
            <a:r>
              <a:rPr lang="hu-HU" sz="2800" dirty="0"/>
              <a:t>.</a:t>
            </a:r>
          </a:p>
          <a:p>
            <a:pPr marL="0" indent="0" algn="just">
              <a:buNone/>
            </a:pPr>
            <a:endParaRPr lang="hu-HU" sz="2800" dirty="0"/>
          </a:p>
          <a:p>
            <a:pPr lvl="0" algn="just"/>
            <a:r>
              <a:rPr lang="hu-HU" sz="2800" dirty="0"/>
              <a:t>bejelentési kötelezettség </a:t>
            </a:r>
            <a:r>
              <a:rPr lang="hu-HU" sz="2800" b="1" dirty="0"/>
              <a:t>elmulasztása esetén</a:t>
            </a:r>
            <a:r>
              <a:rPr lang="hu-HU" sz="2800" dirty="0"/>
              <a:t> a Hivatal a </a:t>
            </a:r>
            <a:r>
              <a:rPr lang="hu-HU" sz="2800" dirty="0" smtClean="0"/>
              <a:t>filmelőállítót</a:t>
            </a:r>
          </a:p>
          <a:p>
            <a:pPr marL="0" lvl="0" indent="0" algn="ctr">
              <a:buNone/>
            </a:pPr>
            <a:r>
              <a:rPr lang="hu-HU" sz="2800" dirty="0" smtClean="0"/>
              <a:t>3.000 Ft – 100.000 Ft-ig</a:t>
            </a:r>
          </a:p>
          <a:p>
            <a:pPr marL="0" lvl="0" indent="0" algn="just">
              <a:buNone/>
            </a:pPr>
            <a:r>
              <a:rPr lang="hu-HU" sz="2800" dirty="0" smtClean="0"/>
              <a:t>    terjedő </a:t>
            </a:r>
            <a:r>
              <a:rPr lang="hu-HU" sz="2800" b="1" dirty="0"/>
              <a:t>bírság</a:t>
            </a:r>
            <a:r>
              <a:rPr lang="hu-HU" sz="2800" dirty="0"/>
              <a:t> megfizetésére kötelezheti</a:t>
            </a:r>
            <a:r>
              <a:rPr lang="hu-HU" sz="2800" dirty="0" smtClean="0"/>
              <a:t>.</a:t>
            </a:r>
            <a:endParaRPr lang="hu-HU" sz="28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b="1" u="sng" dirty="0" smtClean="0"/>
              <a:t>7. Adatváltozás bejelentés</a:t>
            </a:r>
            <a:endParaRPr lang="hu-HU" sz="3000" b="1" u="sng" dirty="0"/>
          </a:p>
        </p:txBody>
      </p:sp>
      <p:sp>
        <p:nvSpPr>
          <p:cNvPr id="8" name="Szövegdoboz 7"/>
          <p:cNvSpPr txBox="1"/>
          <p:nvPr/>
        </p:nvSpPr>
        <p:spPr>
          <a:xfrm>
            <a:off x="0" y="651877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-- --- --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1454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b="1" u="sng" dirty="0" smtClean="0"/>
              <a:t>Köszönöm </a:t>
            </a:r>
            <a:r>
              <a:rPr lang="hu-HU" sz="3000" b="1" u="sng" dirty="0"/>
              <a:t>a </a:t>
            </a:r>
            <a:r>
              <a:rPr lang="hu-HU" sz="3000" b="1" u="sng" dirty="0" smtClean="0"/>
              <a:t>figyelmet!</a:t>
            </a:r>
            <a:endParaRPr lang="hu-HU" sz="3000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251520" y="6381328"/>
            <a:ext cx="428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E-mail: </a:t>
            </a:r>
            <a:r>
              <a:rPr lang="hu-HU" u="sng" dirty="0" err="1">
                <a:hlinkClick r:id="rId2"/>
              </a:rPr>
              <a:t>petho.katalin</a:t>
            </a:r>
            <a:r>
              <a:rPr lang="hu-HU" u="sng" dirty="0">
                <a:hlinkClick r:id="rId2"/>
              </a:rPr>
              <a:t>@</a:t>
            </a:r>
            <a:r>
              <a:rPr lang="hu-HU" u="sng" dirty="0" err="1">
                <a:hlinkClick r:id="rId2"/>
              </a:rPr>
              <a:t>nmhh.hu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355976" y="638132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/>
              <a:t>Tel: +36 1 327-0229 </a:t>
            </a:r>
          </a:p>
        </p:txBody>
      </p:sp>
      <p:pic>
        <p:nvPicPr>
          <p:cNvPr id="7171" name="Picture 3" descr="D:\Munka\Asztal\docompa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760"/>
            <a:ext cx="9144000" cy="4562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639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Munka\Asztal\film_csal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46667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57592" cy="1008112"/>
          </a:xfrm>
        </p:spPr>
        <p:txBody>
          <a:bodyPr>
            <a:normAutofit fontScale="90000"/>
          </a:bodyPr>
          <a:lstStyle/>
          <a:p>
            <a:pPr algn="l"/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b="1" dirty="0" smtClean="0"/>
              <a:t>Érvényesítés</a:t>
            </a:r>
            <a:r>
              <a:rPr lang="hu-HU" sz="2800" dirty="0"/>
              <a:t>: eltérő </a:t>
            </a:r>
            <a:r>
              <a:rPr lang="hu-HU" sz="2800" dirty="0" smtClean="0"/>
              <a:t>időpontbeli </a:t>
            </a:r>
            <a:r>
              <a:rPr lang="hu-HU" sz="2800" dirty="0"/>
              <a:t>hatályba léptető rendelkezések </a:t>
            </a:r>
            <a:r>
              <a:rPr lang="hu-HU" sz="2800" dirty="0" smtClean="0"/>
              <a:t>okán </a:t>
            </a:r>
            <a:r>
              <a:rPr lang="hu-HU" sz="2800" dirty="0" smtClean="0">
                <a:sym typeface="Wingdings" panose="05000000000000000000" pitchFamily="2" charset="2"/>
              </a:rPr>
              <a:t></a:t>
            </a:r>
            <a:r>
              <a:rPr lang="hu-HU" sz="2800" dirty="0" smtClean="0"/>
              <a:t> </a:t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844824"/>
            <a:ext cx="6563072" cy="4381947"/>
          </a:xfrm>
        </p:spPr>
        <p:txBody>
          <a:bodyPr>
            <a:normAutofit/>
          </a:bodyPr>
          <a:lstStyle/>
          <a:p>
            <a:pPr marL="0" indent="0"/>
            <a:r>
              <a:rPr lang="hu-HU" sz="2500" dirty="0" smtClean="0"/>
              <a:t> egyszeres elszámolású filmek </a:t>
            </a:r>
          </a:p>
          <a:p>
            <a:pPr marL="0" indent="0">
              <a:buNone/>
            </a:pPr>
            <a:endParaRPr lang="hu-HU" sz="2500" dirty="0" smtClean="0"/>
          </a:p>
          <a:p>
            <a:pPr marL="0" indent="0"/>
            <a:r>
              <a:rPr lang="hu-HU" sz="2500" dirty="0" smtClean="0"/>
              <a:t> havi / negyedéves elszámolású filmek </a:t>
            </a:r>
          </a:p>
          <a:p>
            <a:pPr marL="0" indent="0">
              <a:buNone/>
            </a:pPr>
            <a:r>
              <a:rPr lang="hu-HU" sz="2500" dirty="0" smtClean="0"/>
              <a:t>   2014</a:t>
            </a:r>
            <a:r>
              <a:rPr lang="hu-HU" sz="2500" dirty="0"/>
              <a:t>. október 7- 2014. november 27. </a:t>
            </a:r>
            <a:endParaRPr lang="hu-HU" sz="2500" dirty="0" smtClean="0"/>
          </a:p>
          <a:p>
            <a:pPr marL="0" indent="0">
              <a:buNone/>
            </a:pPr>
            <a:r>
              <a:rPr lang="hu-HU" sz="2500" dirty="0" smtClean="0"/>
              <a:t>   közvetett </a:t>
            </a:r>
            <a:r>
              <a:rPr lang="hu-HU" sz="2500" dirty="0"/>
              <a:t>támogatás mértéke 20 % maradt. </a:t>
            </a:r>
            <a:endParaRPr lang="hu-HU" sz="2500" dirty="0" smtClean="0"/>
          </a:p>
          <a:p>
            <a:pPr marL="0" indent="0">
              <a:buNone/>
            </a:pPr>
            <a:endParaRPr lang="hu-HU" sz="2500" dirty="0"/>
          </a:p>
          <a:p>
            <a:pPr marL="0" indent="0"/>
            <a:r>
              <a:rPr lang="hu-HU" sz="2500" dirty="0" smtClean="0"/>
              <a:t> 2014</a:t>
            </a:r>
            <a:r>
              <a:rPr lang="hu-HU" sz="2500" dirty="0"/>
              <a:t>. november 27-én lépett életbe az </a:t>
            </a:r>
            <a:r>
              <a:rPr lang="hu-HU" sz="2500" dirty="0" err="1"/>
              <a:t>Mktv</a:t>
            </a:r>
            <a:r>
              <a:rPr lang="hu-HU" sz="2500" dirty="0"/>
              <a:t>. </a:t>
            </a:r>
            <a:r>
              <a:rPr lang="hu-HU" sz="2500" dirty="0" smtClean="0"/>
              <a:t>  31/D </a:t>
            </a:r>
            <a:r>
              <a:rPr lang="hu-HU" sz="2500" dirty="0"/>
              <a:t>§ (3) bekezdésének </a:t>
            </a:r>
            <a:r>
              <a:rPr lang="hu-HU" sz="2500" dirty="0" smtClean="0"/>
              <a:t>módosítása</a:t>
            </a:r>
            <a:endParaRPr lang="hu-HU" sz="2500" dirty="0"/>
          </a:p>
        </p:txBody>
      </p:sp>
      <p:sp>
        <p:nvSpPr>
          <p:cNvPr id="6" name="Téglalap 5"/>
          <p:cNvSpPr/>
          <p:nvPr/>
        </p:nvSpPr>
        <p:spPr>
          <a:xfrm>
            <a:off x="0" y="11663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b="1" u="sng" cap="small" dirty="0" smtClean="0"/>
              <a:t>1. Közvetett támogatás mértékének növekedése (20</a:t>
            </a:r>
            <a:r>
              <a:rPr lang="hu-HU" sz="1400" b="1" u="sng" cap="small" dirty="0" smtClean="0">
                <a:sym typeface="Wingdings"/>
              </a:rPr>
              <a:t></a:t>
            </a:r>
            <a:r>
              <a:rPr lang="hu-HU" sz="1400" b="1" u="sng" cap="small" dirty="0" smtClean="0"/>
              <a:t>25 %)</a:t>
            </a:r>
            <a:endParaRPr lang="hu-HU" sz="1400" dirty="0"/>
          </a:p>
        </p:txBody>
      </p:sp>
    </p:spTree>
    <p:extLst>
      <p:ext uri="{BB962C8B-B14F-4D97-AF65-F5344CB8AC3E}">
        <p14:creationId xmlns="" xmlns:p14="http://schemas.microsoft.com/office/powerpoint/2010/main" val="11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Munka\Asztal\film_csal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46667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96752"/>
            <a:ext cx="6563072" cy="50300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800" dirty="0" smtClean="0"/>
              <a:t>A </a:t>
            </a:r>
            <a:r>
              <a:rPr lang="hu-HU" sz="2800" b="1" dirty="0" smtClean="0"/>
              <a:t>naptári </a:t>
            </a:r>
            <a:r>
              <a:rPr lang="hu-HU" sz="2800" b="1" dirty="0"/>
              <a:t>hónapok </a:t>
            </a:r>
            <a:r>
              <a:rPr lang="hu-HU" sz="2800" dirty="0"/>
              <a:t>szerinti vagy naptári </a:t>
            </a:r>
            <a:r>
              <a:rPr lang="hu-HU" sz="2800" b="1" dirty="0"/>
              <a:t>negyedévi </a:t>
            </a:r>
            <a:r>
              <a:rPr lang="hu-HU" sz="2800" b="1" dirty="0" smtClean="0"/>
              <a:t>ütemezés esetében</a:t>
            </a:r>
            <a:r>
              <a:rPr lang="hu-HU" sz="2800" dirty="0" smtClean="0"/>
              <a:t> az </a:t>
            </a:r>
            <a:r>
              <a:rPr lang="hu-HU" sz="2800" dirty="0"/>
              <a:t>egy-egy igazolásban szereplő összeg legfeljebb az igazolás kiadásáig felmerült közvetlen filmgyártási </a:t>
            </a:r>
            <a:r>
              <a:rPr lang="hu-HU" sz="2800" dirty="0" smtClean="0"/>
              <a:t>költség</a:t>
            </a:r>
          </a:p>
          <a:p>
            <a:pPr marL="0" indent="0" algn="ctr">
              <a:buNone/>
            </a:pPr>
            <a:r>
              <a:rPr lang="hu-HU" sz="4400" strike="sngStrike" dirty="0" smtClean="0">
                <a:solidFill>
                  <a:srgbClr val="FF0000"/>
                </a:solidFill>
              </a:rPr>
              <a:t>20</a:t>
            </a:r>
            <a:r>
              <a:rPr lang="hu-HU" sz="4400" strike="sngStrike" dirty="0">
                <a:solidFill>
                  <a:srgbClr val="FF0000"/>
                </a:solidFill>
              </a:rPr>
              <a:t>%</a:t>
            </a:r>
            <a:r>
              <a:rPr lang="hu-HU" sz="4400" dirty="0">
                <a:solidFill>
                  <a:srgbClr val="FF0000"/>
                </a:solidFill>
              </a:rPr>
              <a:t>-25%-</a:t>
            </a:r>
            <a:r>
              <a:rPr lang="hu-HU" sz="4400" dirty="0" smtClean="0">
                <a:solidFill>
                  <a:srgbClr val="FF0000"/>
                </a:solidFill>
              </a:rPr>
              <a:t>áig</a:t>
            </a:r>
          </a:p>
          <a:p>
            <a:pPr marL="0" indent="0" algn="just">
              <a:buNone/>
            </a:pPr>
            <a:r>
              <a:rPr lang="hu-HU" sz="2800" dirty="0" smtClean="0"/>
              <a:t>terjedhet.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11495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cap="small" dirty="0" smtClean="0"/>
              <a:t>1. Közvetett támogatás mértékének növekedése (20</a:t>
            </a:r>
            <a:r>
              <a:rPr lang="hu-HU" sz="1400" b="1" u="sng" cap="small" dirty="0" smtClean="0">
                <a:sym typeface="Wingdings"/>
              </a:rPr>
              <a:t></a:t>
            </a:r>
            <a:r>
              <a:rPr lang="hu-HU" sz="1400" b="1" u="sng" cap="small" dirty="0" smtClean="0"/>
              <a:t>25 %)</a:t>
            </a:r>
            <a:endParaRPr lang="hu-HU" sz="1400" dirty="0"/>
          </a:p>
        </p:txBody>
      </p:sp>
    </p:spTree>
    <p:extLst>
      <p:ext uri="{BB962C8B-B14F-4D97-AF65-F5344CB8AC3E}">
        <p14:creationId xmlns="" xmlns:p14="http://schemas.microsoft.com/office/powerpoint/2010/main" val="32803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Munka\Asztal\film_csal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46667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7344816" cy="1584176"/>
          </a:xfrm>
        </p:spPr>
        <p:txBody>
          <a:bodyPr>
            <a:noAutofit/>
          </a:bodyPr>
          <a:lstStyle/>
          <a:p>
            <a:pPr algn="just"/>
            <a:r>
              <a:rPr lang="hu-HU" sz="2500" dirty="0"/>
              <a:t>A fenti jogszabályok közötti ellentmondások feloldása érdekében a záró elszámolás köre a </a:t>
            </a:r>
            <a:r>
              <a:rPr lang="hu-HU" sz="2500" b="1" dirty="0"/>
              <a:t>jogalap tekintetében bővült.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348880"/>
            <a:ext cx="6563072" cy="517403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hu-HU" sz="2500" dirty="0" smtClean="0"/>
          </a:p>
          <a:p>
            <a:pPr lvl="0">
              <a:spcBef>
                <a:spcPts val="0"/>
              </a:spcBef>
            </a:pPr>
            <a:r>
              <a:rPr lang="hu-HU" sz="2500" dirty="0" smtClean="0"/>
              <a:t>a jogdíj-,</a:t>
            </a:r>
          </a:p>
          <a:p>
            <a:pPr lvl="0">
              <a:spcBef>
                <a:spcPts val="0"/>
              </a:spcBef>
              <a:buNone/>
            </a:pPr>
            <a:endParaRPr lang="hu-HU" sz="2500" dirty="0"/>
          </a:p>
          <a:p>
            <a:pPr lvl="0">
              <a:spcBef>
                <a:spcPts val="0"/>
              </a:spcBef>
            </a:pPr>
            <a:r>
              <a:rPr lang="hu-HU" sz="2500" dirty="0"/>
              <a:t>a produceri </a:t>
            </a:r>
            <a:r>
              <a:rPr lang="hu-HU" sz="2500" dirty="0" smtClean="0"/>
              <a:t>díj-, és</a:t>
            </a:r>
          </a:p>
          <a:p>
            <a:pPr lvl="0">
              <a:spcBef>
                <a:spcPts val="0"/>
              </a:spcBef>
            </a:pPr>
            <a:endParaRPr lang="hu-HU" sz="2500" dirty="0"/>
          </a:p>
          <a:p>
            <a:pPr lvl="0" algn="just">
              <a:spcBef>
                <a:spcPts val="0"/>
              </a:spcBef>
            </a:pPr>
            <a:r>
              <a:rPr lang="hu-HU" sz="2500" dirty="0" smtClean="0"/>
              <a:t>gyártáshoz kapcsolódó reklám-költségeknél alkalmazandó </a:t>
            </a:r>
            <a:r>
              <a:rPr lang="hu-HU" sz="2500" dirty="0"/>
              <a:t>elszámolási limitek </a:t>
            </a:r>
            <a:r>
              <a:rPr lang="hu-HU" sz="2500" dirty="0" smtClean="0"/>
              <a:t>korrekciója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0" y="11495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cap="small" dirty="0" smtClean="0"/>
              <a:t>1. Közvetett támogatás mértékének növekedése (20</a:t>
            </a:r>
            <a:r>
              <a:rPr lang="hu-HU" sz="1400" b="1" u="sng" cap="small" dirty="0" smtClean="0">
                <a:sym typeface="Wingdings"/>
              </a:rPr>
              <a:t></a:t>
            </a:r>
            <a:r>
              <a:rPr lang="hu-HU" sz="1400" b="1" u="sng" cap="small" dirty="0" smtClean="0"/>
              <a:t>25 %)</a:t>
            </a:r>
            <a:endParaRPr lang="hu-HU" sz="1400" dirty="0"/>
          </a:p>
        </p:txBody>
      </p:sp>
    </p:spTree>
    <p:extLst>
      <p:ext uri="{BB962C8B-B14F-4D97-AF65-F5344CB8AC3E}">
        <p14:creationId xmlns="" xmlns:p14="http://schemas.microsoft.com/office/powerpoint/2010/main" val="6933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Munka\Asztal\film_csal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46667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980728"/>
            <a:ext cx="6563072" cy="5246043"/>
          </a:xfrm>
        </p:spPr>
        <p:txBody>
          <a:bodyPr>
            <a:normAutofit/>
          </a:bodyPr>
          <a:lstStyle/>
          <a:p>
            <a:pPr lvl="0" algn="just"/>
            <a:endParaRPr lang="hu-HU" sz="2500" dirty="0" smtClean="0"/>
          </a:p>
          <a:p>
            <a:pPr lvl="0" algn="just"/>
            <a:r>
              <a:rPr lang="hu-HU" sz="2500" dirty="0" smtClean="0"/>
              <a:t>a </a:t>
            </a:r>
            <a:r>
              <a:rPr lang="hu-HU" sz="2500" dirty="0"/>
              <a:t>korábban pénzügyileg nem teljesített, de a záró elszámolásig kiegyenlített </a:t>
            </a:r>
            <a:r>
              <a:rPr lang="hu-HU" sz="2500" dirty="0" smtClean="0"/>
              <a:t>költségek</a:t>
            </a:r>
          </a:p>
          <a:p>
            <a:pPr lvl="0" algn="just">
              <a:buNone/>
            </a:pPr>
            <a:endParaRPr lang="hu-HU" sz="2500" dirty="0" smtClean="0"/>
          </a:p>
          <a:p>
            <a:pPr lvl="0" algn="just">
              <a:buNone/>
            </a:pPr>
            <a:endParaRPr lang="hu-HU" sz="2500" dirty="0"/>
          </a:p>
          <a:p>
            <a:pPr algn="just"/>
            <a:r>
              <a:rPr lang="hu-HU" sz="2500" dirty="0" smtClean="0">
                <a:solidFill>
                  <a:srgbClr val="FF0000"/>
                </a:solidFill>
              </a:rPr>
              <a:t>közvetett </a:t>
            </a:r>
            <a:r>
              <a:rPr lang="hu-HU" sz="2500" dirty="0">
                <a:solidFill>
                  <a:srgbClr val="FF0000"/>
                </a:solidFill>
              </a:rPr>
              <a:t>támogatás 25%-os mértékig történő kiegészítése, amennyiben megfelel a támogatásra jogosultság egyéb feltételeinek.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651877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-- --- --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0" y="11495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u="sng" cap="small" dirty="0" smtClean="0"/>
              <a:t>1. Közvetett támogatás mértékének növekedése (20</a:t>
            </a:r>
            <a:r>
              <a:rPr lang="hu-HU" sz="1400" b="1" u="sng" cap="small" dirty="0" smtClean="0">
                <a:sym typeface="Wingdings"/>
              </a:rPr>
              <a:t></a:t>
            </a:r>
            <a:r>
              <a:rPr lang="hu-HU" sz="1400" b="1" u="sng" cap="small" dirty="0" smtClean="0"/>
              <a:t>25 %)</a:t>
            </a:r>
            <a:endParaRPr lang="hu-HU" sz="1400" dirty="0"/>
          </a:p>
        </p:txBody>
      </p:sp>
    </p:spTree>
    <p:extLst>
      <p:ext uri="{BB962C8B-B14F-4D97-AF65-F5344CB8AC3E}">
        <p14:creationId xmlns="" xmlns:p14="http://schemas.microsoft.com/office/powerpoint/2010/main" val="25403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2135</Words>
  <Application>Microsoft Office PowerPoint</Application>
  <PresentationFormat>Diavetítés a képernyőre (4:3 oldalarány)</PresentationFormat>
  <Paragraphs>311</Paragraphs>
  <Slides>52</Slides>
  <Notes>0</Notes>
  <HiddenSlides>0</HiddenSlides>
  <MMClips>6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52</vt:i4>
      </vt:variant>
    </vt:vector>
  </HeadingPairs>
  <TitlesOfParts>
    <vt:vector size="54" baseType="lpstr">
      <vt:lpstr>Office-téma</vt:lpstr>
      <vt:lpstr>Acrobat Document</vt:lpstr>
      <vt:lpstr>Összefoglaló a filmtámogatási rendszert érintő legfontosabb jogszabályi változásokról </vt:lpstr>
      <vt:lpstr>2. dia</vt:lpstr>
      <vt:lpstr>3. dia</vt:lpstr>
      <vt:lpstr>1. Közvetett támogatás mértékének növekedése (2025 %)</vt:lpstr>
      <vt:lpstr>5. dia</vt:lpstr>
      <vt:lpstr>  Érvényesítés: eltérő időpontbeli hatályba léptető rendelkezések okán   </vt:lpstr>
      <vt:lpstr>7. dia</vt:lpstr>
      <vt:lpstr>A fenti jogszabályok közötti ellentmondások feloldása érdekében a záró elszámolás köre a jogalap tekintetében bővült.</vt:lpstr>
      <vt:lpstr>9. dia</vt:lpstr>
      <vt:lpstr>10. dia</vt:lpstr>
      <vt:lpstr>2. Intenzitást érintő szabályok változása</vt:lpstr>
      <vt:lpstr>Az alacsony költségvetésű és a ún. „nehéz filmek” 100% -ban támogathatóak. </vt:lpstr>
      <vt:lpstr>13. dia</vt:lpstr>
      <vt:lpstr>14. dia</vt:lpstr>
      <vt:lpstr>15. dia</vt:lpstr>
      <vt:lpstr>3. Magyar részvételi arányokra vonatkozó módosítások </vt:lpstr>
      <vt:lpstr>17. dia</vt:lpstr>
      <vt:lpstr>18. dia</vt:lpstr>
      <vt:lpstr>19. dia</vt:lpstr>
      <vt:lpstr>4. ÚJ Támogatási rendszer (Tao. 24/A. §)</vt:lpstr>
      <vt:lpstr>21. dia</vt:lpstr>
      <vt:lpstr>22. dia</vt:lpstr>
      <vt:lpstr>23. dia</vt:lpstr>
      <vt:lpstr>24. dia</vt:lpstr>
      <vt:lpstr>IGAZOLÁS</vt:lpstr>
      <vt:lpstr>KÉRELEM</vt:lpstr>
      <vt:lpstr>27. dia</vt:lpstr>
      <vt:lpstr>28. dia</vt:lpstr>
      <vt:lpstr>29. dia</vt:lpstr>
      <vt:lpstr>30. dia</vt:lpstr>
      <vt:lpstr>31. dia</vt:lpstr>
      <vt:lpstr>A felajánlás összege:</vt:lpstr>
      <vt:lpstr>33. dia</vt:lpstr>
      <vt:lpstr> Az átutalás teljesítésének feltételei: (1. oldal)</vt:lpstr>
      <vt:lpstr>Az átutalás teljesítésének feltételei: (2. oldal)</vt:lpstr>
      <vt:lpstr>Az adójóváírás összege (Elérhető adóelőny formájában)</vt:lpstr>
      <vt:lpstr>37. dia</vt:lpstr>
      <vt:lpstr>Az adó-felajánlás és az adókedvezmény egymáshoz való viszonya</vt:lpstr>
      <vt:lpstr>39. dia</vt:lpstr>
      <vt:lpstr>40. dia</vt:lpstr>
      <vt:lpstr>5. Támogatási igazolások rendszere</vt:lpstr>
      <vt:lpstr>42. dia</vt:lpstr>
      <vt:lpstr>43. dia</vt:lpstr>
      <vt:lpstr>44. dia</vt:lpstr>
      <vt:lpstr>45. dia</vt:lpstr>
      <vt:lpstr>46. dia</vt:lpstr>
      <vt:lpstr>47. dia</vt:lpstr>
      <vt:lpstr> </vt:lpstr>
      <vt:lpstr>Gyártás / forgatás bejelentés</vt:lpstr>
      <vt:lpstr>50. dia</vt:lpstr>
      <vt:lpstr>51. dia</vt:lpstr>
      <vt:lpstr>52. dia</vt:lpstr>
    </vt:vector>
  </TitlesOfParts>
  <Company>NMHH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Köszöntjük Kedves Vendégeinket</dc:title>
  <dc:creator>Administrator</dc:creator>
  <cp:lastModifiedBy>Administrator</cp:lastModifiedBy>
  <cp:revision>121</cp:revision>
  <dcterms:created xsi:type="dcterms:W3CDTF">2015-02-11T08:58:38Z</dcterms:created>
  <dcterms:modified xsi:type="dcterms:W3CDTF">2015-02-17T13:18:31Z</dcterms:modified>
</cp:coreProperties>
</file>