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355" r:id="rId2"/>
    <p:sldId id="363" r:id="rId3"/>
    <p:sldId id="389" r:id="rId4"/>
    <p:sldId id="388" r:id="rId5"/>
    <p:sldId id="390" r:id="rId6"/>
    <p:sldId id="391" r:id="rId7"/>
    <p:sldId id="392" r:id="rId8"/>
    <p:sldId id="386" r:id="rId9"/>
  </p:sldIdLst>
  <p:sldSz cx="9144000" cy="6858000" type="screen4x3"/>
  <p:notesSz cx="6797675" cy="9926638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5DFFF"/>
    <a:srgbClr val="C2FC88"/>
    <a:srgbClr val="7BE4FD"/>
    <a:srgbClr val="9DEBFD"/>
    <a:srgbClr val="FCE28E"/>
    <a:srgbClr val="FCE392"/>
    <a:srgbClr val="FCE678"/>
    <a:srgbClr val="A3FA4C"/>
    <a:srgbClr val="48FE4C"/>
    <a:srgbClr val="96AF9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Közepesen sötét stílus 4 – 4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Közepesen sötét stílus 4 – 6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Közepesen sötét stílu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0A15C55-8517-42AA-B614-E9B94910E393}" styleName="Közepesen sötét stílus 2 – 4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72" autoAdjust="0"/>
    <p:restoredTop sz="82222" autoAdjust="0"/>
  </p:normalViewPr>
  <p:slideViewPr>
    <p:cSldViewPr>
      <p:cViewPr>
        <p:scale>
          <a:sx n="110" d="100"/>
          <a:sy n="110" d="100"/>
        </p:scale>
        <p:origin x="-930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4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275" cy="49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Franklin Gothic Book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862" y="0"/>
            <a:ext cx="2946275" cy="49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Franklin Gothic Book" pitchFamily="34" charset="0"/>
              </a:defRPr>
            </a:lvl1pPr>
          </a:lstStyle>
          <a:p>
            <a:pPr>
              <a:defRPr/>
            </a:pPr>
            <a:fld id="{C90D3C0B-E18D-43C2-8880-672168ED52C3}" type="datetimeFigureOut">
              <a:rPr lang="hu-HU"/>
              <a:pPr>
                <a:defRPr/>
              </a:pPr>
              <a:t>2014.12.05.</a:t>
            </a:fld>
            <a:endParaRPr lang="hu-HU"/>
          </a:p>
        </p:txBody>
      </p:sp>
      <p:sp>
        <p:nvSpPr>
          <p:cNvPr id="271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8272"/>
            <a:ext cx="2946275" cy="49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Franklin Gothic Book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71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862" y="9428272"/>
            <a:ext cx="2946275" cy="49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Franklin Gothic Book" pitchFamily="34" charset="0"/>
              </a:defRPr>
            </a:lvl1pPr>
          </a:lstStyle>
          <a:p>
            <a:pPr>
              <a:defRPr/>
            </a:pPr>
            <a:fld id="{B59B5D06-CA5E-4655-B723-38B8C9662BC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275" cy="49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Franklin Gothic Book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62" y="0"/>
            <a:ext cx="2946275" cy="49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Franklin Gothic Book" pitchFamily="34" charset="0"/>
              </a:defRPr>
            </a:lvl1pPr>
          </a:lstStyle>
          <a:p>
            <a:pPr>
              <a:defRPr/>
            </a:pPr>
            <a:fld id="{CCEB820C-BA1D-456D-AF2D-955C9CF2BEF9}" type="datetimeFigureOut">
              <a:rPr lang="hu-HU"/>
              <a:pPr>
                <a:defRPr/>
              </a:pPr>
              <a:t>2014.12.05.</a:t>
            </a:fld>
            <a:endParaRPr lang="hu-HU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845" y="4714137"/>
            <a:ext cx="5439987" cy="4468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163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272"/>
            <a:ext cx="2946275" cy="49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Franklin Gothic Book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63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62" y="9428272"/>
            <a:ext cx="2946275" cy="49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Franklin Gothic Book" pitchFamily="34" charset="0"/>
              </a:defRPr>
            </a:lvl1pPr>
          </a:lstStyle>
          <a:p>
            <a:pPr>
              <a:defRPr/>
            </a:pPr>
            <a:fld id="{161121CB-7D00-44E5-B87F-3C4AF4C351A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hu-HU" dirty="0" err="1" smtClean="0"/>
              <a:t>Eht</a:t>
            </a:r>
            <a:r>
              <a:rPr lang="hu-HU" dirty="0" smtClean="0"/>
              <a:t>. 182.§ (3) Felhatalmazást kap az Elnök arra, hogy rendelettel állapítsa meg:</a:t>
            </a:r>
          </a:p>
          <a:p>
            <a:pPr marL="228920" indent="-228920">
              <a:buFontTx/>
              <a:buAutoNum type="arabicPeriod"/>
              <a:defRPr/>
            </a:pPr>
            <a:r>
              <a:rPr lang="hu-HU" dirty="0" smtClean="0"/>
              <a:t>Nemzeti </a:t>
            </a:r>
            <a:r>
              <a:rPr lang="hu-HU" dirty="0" err="1" smtClean="0"/>
              <a:t>frekvenciafelosztást</a:t>
            </a:r>
            <a:endParaRPr lang="hu-HU" dirty="0" smtClean="0"/>
          </a:p>
          <a:p>
            <a:pPr marL="228920" indent="-228920">
              <a:defRPr/>
            </a:pPr>
            <a:r>
              <a:rPr lang="hu-HU" dirty="0" smtClean="0"/>
              <a:t>3. A frekvenciasávok felhasználási szabályait</a:t>
            </a:r>
            <a:endParaRPr lang="hu-HU" dirty="0"/>
          </a:p>
        </p:txBody>
      </p:sp>
      <p:sp>
        <p:nvSpPr>
          <p:cNvPr id="11268" name="Dia számának hely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9C3D30-EA53-485E-A741-81880D4192F5}" type="slidenum">
              <a:rPr lang="hu-HU" smtClean="0"/>
              <a:pPr/>
              <a:t>2</a:t>
            </a:fld>
            <a:endParaRPr lang="hu-H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3b_nyito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53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514350" y="2835275"/>
            <a:ext cx="2257425" cy="190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endParaRPr lang="hu-HU" sz="2400" b="0">
              <a:solidFill>
                <a:srgbClr val="A6A6A6"/>
              </a:solidFill>
              <a:latin typeface="Arial" pitchFamily="34" charset="0"/>
            </a:endParaRPr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70188" y="1412875"/>
            <a:ext cx="5618162" cy="719138"/>
          </a:xfrm>
        </p:spPr>
        <p:txBody>
          <a:bodyPr/>
          <a:lstStyle>
            <a:lvl1pPr>
              <a:defRPr sz="3500">
                <a:latin typeface="Franklin Gothic Book" pitchFamily="34" charset="0"/>
              </a:defRPr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70188" y="27559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EE87D46-8023-4F13-A8D2-ACD3EA465699}" type="datetime1">
              <a:rPr lang="hu-HU"/>
              <a:pPr>
                <a:defRPr/>
              </a:pPr>
              <a:t>2014.12.05.</a:t>
            </a:fld>
            <a:endParaRPr lang="hu-H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8D1861E-4FCC-4F43-BA6C-0F456F71684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EFCE3A-1D2A-47DB-8309-691AC97D0B77}" type="datetime1">
              <a:rPr lang="hu-HU"/>
              <a:pPr>
                <a:defRPr/>
              </a:pPr>
              <a:t>2014.12.05.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E228F0-124D-4003-AB97-E3D049991E6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713538" y="1049338"/>
            <a:ext cx="2178050" cy="5259387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79388" y="1049338"/>
            <a:ext cx="6381750" cy="525938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9BACC0-122B-42A8-8C31-C79022BFA978}" type="datetime1">
              <a:rPr lang="hu-HU"/>
              <a:pPr>
                <a:defRPr/>
              </a:pPr>
              <a:t>2014.12.05.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D7D35-CE57-45C1-BD7D-9B6C8617C32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Cím és 4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sz="quarter"/>
          </p:nvPr>
        </p:nvSpPr>
        <p:spPr>
          <a:xfrm>
            <a:off x="179388" y="1049338"/>
            <a:ext cx="8712200" cy="576262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179388" y="1773238"/>
            <a:ext cx="4279900" cy="219075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quarter" idx="2"/>
          </p:nvPr>
        </p:nvSpPr>
        <p:spPr>
          <a:xfrm>
            <a:off x="4611688" y="1773238"/>
            <a:ext cx="4279900" cy="219075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Tartalom helye 4"/>
          <p:cNvSpPr>
            <a:spLocks noGrp="1"/>
          </p:cNvSpPr>
          <p:nvPr>
            <p:ph sz="quarter" idx="3"/>
          </p:nvPr>
        </p:nvSpPr>
        <p:spPr>
          <a:xfrm>
            <a:off x="179388" y="4116388"/>
            <a:ext cx="4279900" cy="2192337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11688" y="4116388"/>
            <a:ext cx="4279900" cy="2192337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ABE28-B54E-452B-85CF-CA330678EEC6}" type="datetime1">
              <a:rPr lang="hu-HU"/>
              <a:pPr>
                <a:defRPr/>
              </a:pPr>
              <a:t>2014.12.05.</a:t>
            </a:fld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417CA4-61EC-471E-B1F0-C200E9A93D2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4A1E05-688A-4F05-A918-8BDCADC9DDD1}" type="datetime1">
              <a:rPr lang="hu-HU"/>
              <a:pPr>
                <a:defRPr/>
              </a:pPr>
              <a:t>2014.12.05.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1168B-8028-47DC-924D-054E936B2C2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7F67C-00A5-4873-AE66-78D2A38D614B}" type="datetime1">
              <a:rPr lang="hu-HU"/>
              <a:pPr>
                <a:defRPr/>
              </a:pPr>
              <a:t>2014.12.05.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947D8E-1650-437E-B245-35AC43E16B2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79388" y="1773238"/>
            <a:ext cx="4279900" cy="4535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11688" y="1773238"/>
            <a:ext cx="4279900" cy="4535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C27C9-D469-419D-9A82-2401CEF6B2B4}" type="datetime1">
              <a:rPr lang="hu-HU"/>
              <a:pPr>
                <a:defRPr/>
              </a:pPr>
              <a:t>2014.12.05.</a:t>
            </a:fld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1B9538-D033-4593-B7A7-43280161729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623BA-C2DE-471F-A001-13A1A0F549EB}" type="datetime1">
              <a:rPr lang="hu-HU"/>
              <a:pPr>
                <a:defRPr/>
              </a:pPr>
              <a:t>2014.12.05.</a:t>
            </a:fld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092DA-7340-401B-B88A-8389296DC62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B8FF9-60EF-4AA0-AA97-1C5C03E5C084}" type="datetime1">
              <a:rPr lang="hu-HU"/>
              <a:pPr>
                <a:defRPr/>
              </a:pPr>
              <a:t>2014.12.05.</a:t>
            </a:fld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8FAD95-9793-4023-AE18-9135F8CE952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3FFA8-27A8-40ED-B168-52CB78FF5E1E}" type="datetime1">
              <a:rPr lang="hu-HU"/>
              <a:pPr>
                <a:defRPr/>
              </a:pPr>
              <a:t>2014.12.05.</a:t>
            </a:fld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E543F-F539-4FAF-A9D1-102E1D58B1D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15217-1A10-4467-BCC7-04BF697CB6A2}" type="datetime1">
              <a:rPr lang="hu-HU"/>
              <a:pPr>
                <a:defRPr/>
              </a:pPr>
              <a:t>2014.12.05.</a:t>
            </a:fld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040B1-0F05-41A0-8690-E8F89E44F26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7C29B7-598E-4A3E-9E7F-06607966650A}" type="datetime1">
              <a:rPr lang="hu-HU"/>
              <a:pPr>
                <a:defRPr/>
              </a:pPr>
              <a:t>2014.12.05.</a:t>
            </a:fld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2B9D4-CF15-4AC6-A884-2281EC0D3E6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rgbClr val="0070B8"/>
                </a:solidFill>
                <a:latin typeface="Franklin Gothic Book" pitchFamily="34" charset="0"/>
              </a:defRPr>
            </a:lvl1pPr>
          </a:lstStyle>
          <a:p>
            <a:pPr>
              <a:defRPr/>
            </a:pPr>
            <a:fld id="{46528A03-8107-4F0C-8C03-F9FA354E9A06}" type="datetime1">
              <a:rPr lang="hu-HU"/>
              <a:pPr>
                <a:defRPr/>
              </a:pPr>
              <a:t>2014.12.05.</a:t>
            </a:fld>
            <a:endParaRPr lang="hu-HU"/>
          </a:p>
        </p:txBody>
      </p:sp>
      <p:sp>
        <p:nvSpPr>
          <p:cNvPr id="139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rgbClr val="0070B8"/>
                </a:solidFill>
                <a:latin typeface="Franklin Gothic Book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049338"/>
            <a:ext cx="87122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9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773238"/>
            <a:ext cx="8712200" cy="453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Első szint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</p:txBody>
      </p:sp>
      <p:pic>
        <p:nvPicPr>
          <p:cNvPr id="1030" name="Picture 6" descr="3b_koveto.jp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9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00813" y="62388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solidFill>
                  <a:srgbClr val="0070B8"/>
                </a:solidFill>
                <a:latin typeface="Franklin Gothic Book" pitchFamily="34" charset="0"/>
              </a:defRPr>
            </a:lvl1pPr>
          </a:lstStyle>
          <a:p>
            <a:pPr>
              <a:defRPr/>
            </a:pPr>
            <a:fld id="{7F360468-E264-4661-A685-26FEB308F4C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  <p:sldLayoutId id="2147484080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70B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70B8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70B8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70B8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70B8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70B8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70B8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70B8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70B8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A6A6A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A6A6A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A6A6A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A6A6A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55776" y="1412875"/>
            <a:ext cx="6408712" cy="719138"/>
          </a:xfrm>
        </p:spPr>
        <p:txBody>
          <a:bodyPr/>
          <a:lstStyle/>
          <a:p>
            <a:pPr algn="ctr"/>
            <a:r>
              <a:rPr lang="hu-HU" dirty="0" smtClean="0"/>
              <a:t>Új spektrumgazdálkodási  jogszabályi struktúra</a:t>
            </a:r>
          </a:p>
        </p:txBody>
      </p:sp>
      <p:sp>
        <p:nvSpPr>
          <p:cNvPr id="307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C9074C-4B30-4675-B249-A8BFD58FE443}" type="slidenum">
              <a:rPr lang="hu-HU" smtClean="0"/>
              <a:pPr/>
              <a:t>1</a:t>
            </a:fld>
            <a:endParaRPr lang="hu-HU" smtClean="0"/>
          </a:p>
        </p:txBody>
      </p:sp>
      <p:sp>
        <p:nvSpPr>
          <p:cNvPr id="7" name="Téglalap 6"/>
          <p:cNvSpPr/>
          <p:nvPr/>
        </p:nvSpPr>
        <p:spPr>
          <a:xfrm>
            <a:off x="323528" y="2708920"/>
            <a:ext cx="85689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u-HU" sz="2400" dirty="0" smtClean="0"/>
              <a:t>A </a:t>
            </a:r>
            <a:r>
              <a:rPr lang="hu-HU" sz="2400" dirty="0" smtClean="0">
                <a:solidFill>
                  <a:srgbClr val="0070C0"/>
                </a:solidFill>
              </a:rPr>
              <a:t>n</a:t>
            </a:r>
            <a:r>
              <a:rPr lang="hu-HU" sz="2400" dirty="0" smtClean="0"/>
              <a:t>emzeti </a:t>
            </a:r>
            <a:r>
              <a:rPr lang="hu-HU" sz="2400" dirty="0" smtClean="0">
                <a:solidFill>
                  <a:srgbClr val="0070C0"/>
                </a:solidFill>
              </a:rPr>
              <a:t>f</a:t>
            </a:r>
            <a:r>
              <a:rPr lang="hu-HU" sz="2400" dirty="0" smtClean="0"/>
              <a:t>rekvencia </a:t>
            </a:r>
            <a:r>
              <a:rPr lang="hu-HU" sz="2400" dirty="0" smtClean="0">
                <a:solidFill>
                  <a:srgbClr val="0070C0"/>
                </a:solidFill>
              </a:rPr>
              <a:t>f</a:t>
            </a:r>
            <a:r>
              <a:rPr lang="hu-HU" sz="2400" dirty="0" smtClean="0"/>
              <a:t>elosztás és </a:t>
            </a:r>
            <a:r>
              <a:rPr lang="hu-HU" sz="2400" dirty="0" smtClean="0">
                <a:solidFill>
                  <a:srgbClr val="0070C0"/>
                </a:solidFill>
              </a:rPr>
              <a:t>f</a:t>
            </a:r>
            <a:r>
              <a:rPr lang="hu-HU" sz="2400" dirty="0" smtClean="0"/>
              <a:t>elhasználás szabályairól szóló új, összevont és egységesített struktúrájú rendelet (NFFF)</a:t>
            </a:r>
          </a:p>
          <a:p>
            <a:pPr algn="ctr">
              <a:lnSpc>
                <a:spcPct val="150000"/>
              </a:lnSpc>
            </a:pPr>
            <a:r>
              <a:rPr lang="hu-HU" sz="2400" dirty="0" smtClean="0">
                <a:solidFill>
                  <a:srgbClr val="C00000"/>
                </a:solidFill>
              </a:rPr>
              <a:t>kialakítási szempontrendszere</a:t>
            </a:r>
            <a:endParaRPr lang="hu-HU" sz="2400" dirty="0">
              <a:solidFill>
                <a:srgbClr val="C00000"/>
              </a:solidFill>
            </a:endParaRPr>
          </a:p>
        </p:txBody>
      </p:sp>
      <p:sp>
        <p:nvSpPr>
          <p:cNvPr id="8" name="Text Placeholder 6"/>
          <p:cNvSpPr>
            <a:spLocks/>
          </p:cNvSpPr>
          <p:nvPr/>
        </p:nvSpPr>
        <p:spPr bwMode="auto">
          <a:xfrm>
            <a:off x="3923928" y="6165304"/>
            <a:ext cx="2532062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hu-HU" sz="900" b="0" dirty="0" smtClean="0">
                <a:latin typeface="Franklin Gothic Medium" pitchFamily="34" charset="0"/>
              </a:rPr>
              <a:t>2014. december 10.</a:t>
            </a:r>
            <a:endParaRPr lang="hu-HU" sz="900" b="0" dirty="0">
              <a:latin typeface="Franklin Gothic Medium" pitchFamily="34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3923928" y="5949280"/>
            <a:ext cx="10310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 smtClean="0"/>
              <a:t>Tájékoztató</a:t>
            </a:r>
            <a:endParaRPr lang="hu-HU" sz="1200" dirty="0"/>
          </a:p>
        </p:txBody>
      </p:sp>
      <p:sp>
        <p:nvSpPr>
          <p:cNvPr id="9" name="Szövegdoboz 8"/>
          <p:cNvSpPr txBox="1"/>
          <p:nvPr/>
        </p:nvSpPr>
        <p:spPr>
          <a:xfrm>
            <a:off x="395536" y="5589240"/>
            <a:ext cx="22557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b="0" dirty="0" smtClean="0"/>
              <a:t>dr. Dobreff Csaba</a:t>
            </a:r>
          </a:p>
          <a:p>
            <a:r>
              <a:rPr lang="hu-HU" sz="1200" b="0" dirty="0" smtClean="0"/>
              <a:t>osztályvezető</a:t>
            </a:r>
          </a:p>
          <a:p>
            <a:r>
              <a:rPr lang="hu-HU" sz="1200" b="0" dirty="0" smtClean="0"/>
              <a:t>Spektrumgazdálkodási osztály</a:t>
            </a:r>
            <a:endParaRPr lang="hu-HU" sz="12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ím 1"/>
          <p:cNvSpPr>
            <a:spLocks noGrp="1"/>
          </p:cNvSpPr>
          <p:nvPr>
            <p:ph type="title"/>
          </p:nvPr>
        </p:nvSpPr>
        <p:spPr>
          <a:xfrm>
            <a:off x="2699792" y="214313"/>
            <a:ext cx="6444208" cy="576262"/>
          </a:xfrm>
        </p:spPr>
        <p:txBody>
          <a:bodyPr/>
          <a:lstStyle/>
          <a:p>
            <a:pPr algn="ctr"/>
            <a:r>
              <a:rPr lang="hu-HU" dirty="0" smtClean="0"/>
              <a:t>Frekvenciasávok felosztásának és használatának jogszabályai</a:t>
            </a:r>
          </a:p>
        </p:txBody>
      </p:sp>
      <p:sp>
        <p:nvSpPr>
          <p:cNvPr id="4099" name="Tartalom helye 5"/>
          <p:cNvSpPr>
            <a:spLocks noGrp="1"/>
          </p:cNvSpPr>
          <p:nvPr>
            <p:ph idx="1"/>
          </p:nvPr>
        </p:nvSpPr>
        <p:spPr>
          <a:xfrm>
            <a:off x="179388" y="981075"/>
            <a:ext cx="8712200" cy="3095625"/>
          </a:xfrm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hu-HU" dirty="0" smtClean="0"/>
          </a:p>
          <a:p>
            <a:pPr>
              <a:spcBef>
                <a:spcPct val="0"/>
              </a:spcBef>
              <a:buFontTx/>
              <a:buNone/>
            </a:pPr>
            <a:endParaRPr lang="hu-HU" dirty="0" smtClean="0"/>
          </a:p>
          <a:p>
            <a:pPr>
              <a:spcBef>
                <a:spcPct val="0"/>
              </a:spcBef>
              <a:buFontTx/>
              <a:buNone/>
            </a:pPr>
            <a:endParaRPr lang="hu-HU" dirty="0" smtClean="0"/>
          </a:p>
          <a:p>
            <a:pPr>
              <a:spcBef>
                <a:spcPct val="0"/>
              </a:spcBef>
              <a:buFontTx/>
              <a:buNone/>
            </a:pPr>
            <a:endParaRPr lang="hu-HU" dirty="0" smtClean="0"/>
          </a:p>
          <a:p>
            <a:pPr>
              <a:spcBef>
                <a:spcPct val="0"/>
              </a:spcBef>
              <a:buFontTx/>
              <a:buNone/>
            </a:pPr>
            <a:endParaRPr lang="hu-HU" dirty="0" smtClean="0"/>
          </a:p>
          <a:p>
            <a:pPr>
              <a:spcBef>
                <a:spcPct val="0"/>
              </a:spcBef>
              <a:buFontTx/>
              <a:buNone/>
            </a:pPr>
            <a:endParaRPr lang="hu-HU" sz="1200" dirty="0" smtClean="0"/>
          </a:p>
          <a:p>
            <a:pPr>
              <a:spcBef>
                <a:spcPct val="0"/>
              </a:spcBef>
              <a:buFontTx/>
              <a:buNone/>
            </a:pPr>
            <a:endParaRPr lang="hu-HU" sz="1200" dirty="0" smtClean="0"/>
          </a:p>
          <a:p>
            <a:pPr>
              <a:spcBef>
                <a:spcPct val="0"/>
              </a:spcBef>
              <a:buFontTx/>
              <a:buNone/>
            </a:pPr>
            <a:endParaRPr lang="hu-HU" sz="1200" dirty="0" smtClean="0"/>
          </a:p>
          <a:p>
            <a:pPr>
              <a:spcBef>
                <a:spcPct val="0"/>
              </a:spcBef>
              <a:buFontTx/>
              <a:buNone/>
            </a:pPr>
            <a:endParaRPr lang="hu-HU" sz="1200" dirty="0" smtClean="0"/>
          </a:p>
        </p:txBody>
      </p:sp>
      <p:sp>
        <p:nvSpPr>
          <p:cNvPr id="4100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6501061" y="6094065"/>
            <a:ext cx="2133600" cy="476250"/>
          </a:xfrm>
          <a:noFill/>
        </p:spPr>
        <p:txBody>
          <a:bodyPr/>
          <a:lstStyle/>
          <a:p>
            <a:fld id="{B468871F-D2B5-4B91-A52D-0CE8DA464068}" type="slidenum">
              <a:rPr lang="hu-HU" smtClean="0"/>
              <a:pPr/>
              <a:t>2</a:t>
            </a:fld>
            <a:endParaRPr lang="hu-HU" smtClean="0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/>
        </p:nvGraphicFramePr>
        <p:xfrm>
          <a:off x="179511" y="980729"/>
          <a:ext cx="8784977" cy="18516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8593"/>
                <a:gridCol w="3456384"/>
              </a:tblGrid>
              <a:tr h="304008">
                <a:tc gridSpan="2"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NMHH rendelet</a:t>
                      </a:r>
                      <a:endParaRPr lang="hu-H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040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tartalma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száma</a:t>
                      </a:r>
                      <a:endParaRPr lang="hu-H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360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dirty="0" smtClean="0"/>
                        <a:t>frekvenciasávok nemzeti felosztása  (FNFT)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dirty="0" smtClean="0"/>
                        <a:t>15/2012. (XII. 29.)</a:t>
                      </a:r>
                    </a:p>
                  </a:txBody>
                  <a:tcPr/>
                </a:tc>
              </a:tr>
              <a:tr h="392061">
                <a:tc>
                  <a:txBody>
                    <a:bodyPr/>
                    <a:lstStyle/>
                    <a:p>
                      <a:r>
                        <a:rPr lang="hu-HU" sz="1400" dirty="0" smtClean="0"/>
                        <a:t>frekvenciasávok felhasználási szabályai  (RAT)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dirty="0" smtClean="0"/>
                        <a:t>2/2013. (I. 7.)</a:t>
                      </a:r>
                      <a:endParaRPr lang="hu-HU" sz="1400" dirty="0"/>
                    </a:p>
                  </a:txBody>
                  <a:tcPr/>
                </a:tc>
              </a:tr>
              <a:tr h="392061">
                <a:tc>
                  <a:txBody>
                    <a:bodyPr/>
                    <a:lstStyle/>
                    <a:p>
                      <a:r>
                        <a:rPr lang="hu-HU" sz="1400" dirty="0" smtClean="0"/>
                        <a:t>nem polgári célú frekvenciasávok felhasználási szabályai (NRAT)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dirty="0" smtClean="0"/>
                        <a:t>1/2013. (I. 7.)</a:t>
                      </a:r>
                      <a:endParaRPr lang="hu-H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Szövegdoboz 22"/>
          <p:cNvSpPr txBox="1"/>
          <p:nvPr/>
        </p:nvSpPr>
        <p:spPr>
          <a:xfrm>
            <a:off x="2339752" y="3645024"/>
            <a:ext cx="4724370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hu-HU" dirty="0" smtClean="0"/>
              <a:t>Összevont, új struktúrájú rendelet (NFFF)</a:t>
            </a:r>
            <a:endParaRPr lang="hu-HU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5364088" y="2852936"/>
            <a:ext cx="1693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sym typeface="Symbol"/>
              </a:rPr>
              <a:t> </a:t>
            </a:r>
            <a:r>
              <a:rPr lang="hu-HU" b="0" dirty="0" smtClean="0">
                <a:sym typeface="Symbol"/>
              </a:rPr>
              <a:t>kb.</a:t>
            </a:r>
            <a:r>
              <a:rPr lang="hu-HU" dirty="0" smtClean="0">
                <a:sym typeface="Symbol"/>
              </a:rPr>
              <a:t>600 </a:t>
            </a:r>
            <a:r>
              <a:rPr lang="hu-HU" b="0" dirty="0" smtClean="0">
                <a:sym typeface="Symbol"/>
              </a:rPr>
              <a:t>oldal</a:t>
            </a:r>
            <a:endParaRPr lang="hu-HU" b="0" dirty="0"/>
          </a:p>
        </p:txBody>
      </p:sp>
      <p:sp>
        <p:nvSpPr>
          <p:cNvPr id="13" name="Jobb oldali kapcsos zárójel 12"/>
          <p:cNvSpPr/>
          <p:nvPr/>
        </p:nvSpPr>
        <p:spPr bwMode="auto">
          <a:xfrm rot="5400000">
            <a:off x="4319972" y="-1071500"/>
            <a:ext cx="576064" cy="8712968"/>
          </a:xfrm>
          <a:prstGeom prst="rightBrace">
            <a:avLst>
              <a:gd name="adj1" fmla="val 8333"/>
              <a:gd name="adj2" fmla="val 4990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14" name="Táblázat 13"/>
          <p:cNvGraphicFramePr>
            <a:graphicFrameLocks noGrp="1"/>
          </p:cNvGraphicFramePr>
          <p:nvPr/>
        </p:nvGraphicFramePr>
        <p:xfrm>
          <a:off x="287016" y="4077072"/>
          <a:ext cx="8677472" cy="21078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428492"/>
                <a:gridCol w="4248980"/>
              </a:tblGrid>
              <a:tr h="151420">
                <a:tc gridSpan="2"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Elérendő</a:t>
                      </a:r>
                      <a:r>
                        <a:rPr lang="hu-HU" baseline="0" dirty="0" smtClean="0">
                          <a:solidFill>
                            <a:schemeClr val="tx1"/>
                          </a:solidFill>
                        </a:rPr>
                        <a:t> célok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BE4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4263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Jogalkalmazói szempontok</a:t>
                      </a:r>
                    </a:p>
                  </a:txBody>
                  <a:tcPr>
                    <a:solidFill>
                      <a:srgbClr val="85D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Jogalkotói szempontok</a:t>
                      </a:r>
                    </a:p>
                  </a:txBody>
                  <a:tcPr>
                    <a:solidFill>
                      <a:srgbClr val="85DFFF"/>
                    </a:solidFill>
                  </a:tcPr>
                </a:tc>
              </a:tr>
              <a:tr h="3846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 smtClean="0"/>
                        <a:t>Jobb áttekinthetőség</a:t>
                      </a:r>
                      <a:endParaRPr lang="hu-HU" sz="1600" dirty="0" smtClean="0"/>
                    </a:p>
                  </a:txBody>
                  <a:tcPr>
                    <a:solidFill>
                      <a:srgbClr val="C2FC8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 smtClean="0"/>
                        <a:t>Hatékonyabb szerkeszthetőség</a:t>
                      </a:r>
                      <a:endParaRPr lang="hu-HU" sz="1800" dirty="0" smtClean="0"/>
                    </a:p>
                  </a:txBody>
                  <a:tcPr>
                    <a:solidFill>
                      <a:srgbClr val="C2FC88"/>
                    </a:solidFill>
                  </a:tcPr>
                </a:tc>
              </a:tr>
              <a:tr h="9311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 smtClean="0"/>
                        <a:t>A szükséges információkhoz egyszerűbb, gyorsabb hozzájutás (kevesebb</a:t>
                      </a:r>
                      <a:r>
                        <a:rPr lang="hu-HU" sz="1800" baseline="0" dirty="0" smtClean="0"/>
                        <a:t> kereszthivatkozás)</a:t>
                      </a:r>
                      <a:endParaRPr lang="hu-HU" sz="1800" dirty="0" smtClean="0"/>
                    </a:p>
                  </a:txBody>
                  <a:tcPr>
                    <a:solidFill>
                      <a:srgbClr val="C2FC8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Könnyebb</a:t>
                      </a:r>
                      <a:r>
                        <a:rPr lang="hu-HU" baseline="0" dirty="0" smtClean="0"/>
                        <a:t> ellenőrizhetőség</a:t>
                      </a:r>
                      <a:endParaRPr lang="hu-HU" dirty="0" smtClean="0"/>
                    </a:p>
                  </a:txBody>
                  <a:tcPr>
                    <a:solidFill>
                      <a:srgbClr val="C2FC88"/>
                    </a:solidFill>
                  </a:tcPr>
                </a:tc>
              </a:tr>
            </a:tbl>
          </a:graphicData>
        </a:graphic>
      </p:graphicFrame>
      <p:sp>
        <p:nvSpPr>
          <p:cNvPr id="11" name="Szövegdoboz 10"/>
          <p:cNvSpPr txBox="1"/>
          <p:nvPr/>
        </p:nvSpPr>
        <p:spPr>
          <a:xfrm>
            <a:off x="3995936" y="6309320"/>
            <a:ext cx="1693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sym typeface="Symbol"/>
              </a:rPr>
              <a:t> </a:t>
            </a:r>
            <a:r>
              <a:rPr lang="hu-HU" b="0" dirty="0" smtClean="0">
                <a:sym typeface="Symbol"/>
              </a:rPr>
              <a:t>kb.</a:t>
            </a:r>
            <a:r>
              <a:rPr lang="hu-HU" dirty="0" smtClean="0">
                <a:sym typeface="Symbol"/>
              </a:rPr>
              <a:t>500 </a:t>
            </a:r>
            <a:r>
              <a:rPr lang="hu-HU" b="0" dirty="0" smtClean="0">
                <a:sym typeface="Symbol"/>
              </a:rPr>
              <a:t>oldal</a:t>
            </a:r>
            <a:endParaRPr lang="hu-HU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002060"/>
                </a:solidFill>
              </a:rPr>
              <a:t>A </a:t>
            </a:r>
            <a:r>
              <a:rPr lang="hu-H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nemzetközi</a:t>
            </a:r>
            <a:r>
              <a:rPr lang="hu-HU" dirty="0" smtClean="0">
                <a:solidFill>
                  <a:srgbClr val="002060"/>
                </a:solidFill>
              </a:rPr>
              <a:t> felosztás </a:t>
            </a:r>
            <a:r>
              <a:rPr lang="hu-H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önállóan</a:t>
            </a:r>
            <a:r>
              <a:rPr lang="hu-HU" dirty="0" smtClean="0">
                <a:solidFill>
                  <a:srgbClr val="002060"/>
                </a:solidFill>
              </a:rPr>
              <a:t> jelenik meg</a:t>
            </a:r>
            <a:endParaRPr lang="hu-HU" dirty="0">
              <a:solidFill>
                <a:srgbClr val="002060"/>
              </a:solidFill>
            </a:endParaRP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8FAD95-9793-4023-AE18-9135F8CE952A}" type="slidenum">
              <a:rPr lang="hu-HU" smtClean="0"/>
              <a:pPr>
                <a:defRPr/>
              </a:pPr>
              <a:t>3</a:t>
            </a:fld>
            <a:endParaRPr lang="hu-H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060848"/>
            <a:ext cx="8352928" cy="95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ím 1"/>
          <p:cNvSpPr txBox="1">
            <a:spLocks/>
          </p:cNvSpPr>
          <p:nvPr/>
        </p:nvSpPr>
        <p:spPr bwMode="auto">
          <a:xfrm>
            <a:off x="2928938" y="215900"/>
            <a:ext cx="5819526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B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Kialakítási alapelvek 1.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4221088"/>
            <a:ext cx="6624736" cy="1496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zövegdoboz 7"/>
          <p:cNvSpPr txBox="1"/>
          <p:nvPr/>
        </p:nvSpPr>
        <p:spPr>
          <a:xfrm>
            <a:off x="323528" y="1700808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FNFT</a:t>
            </a:r>
            <a:endParaRPr lang="hu-HU" dirty="0"/>
          </a:p>
        </p:txBody>
      </p:sp>
      <p:sp>
        <p:nvSpPr>
          <p:cNvPr id="9" name="Szövegdoboz 8"/>
          <p:cNvSpPr txBox="1"/>
          <p:nvPr/>
        </p:nvSpPr>
        <p:spPr>
          <a:xfrm>
            <a:off x="323528" y="3717032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NFFF</a:t>
            </a:r>
            <a:endParaRPr lang="hu-HU" dirty="0"/>
          </a:p>
        </p:txBody>
      </p:sp>
      <p:sp>
        <p:nvSpPr>
          <p:cNvPr id="10" name="Ellipszis 9"/>
          <p:cNvSpPr/>
          <p:nvPr/>
        </p:nvSpPr>
        <p:spPr bwMode="auto">
          <a:xfrm>
            <a:off x="179512" y="1772816"/>
            <a:ext cx="5040560" cy="1800200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Lefelé nyíl 10"/>
          <p:cNvSpPr/>
          <p:nvPr/>
        </p:nvSpPr>
        <p:spPr bwMode="auto">
          <a:xfrm>
            <a:off x="3203848" y="3645024"/>
            <a:ext cx="504056" cy="432048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980728"/>
            <a:ext cx="8712200" cy="1368152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hu-HU" dirty="0" smtClean="0">
                <a:solidFill>
                  <a:srgbClr val="002060"/>
                </a:solidFill>
              </a:rPr>
              <a:t>A nemzeti </a:t>
            </a:r>
            <a:r>
              <a:rPr lang="hu-HU" dirty="0" err="1" smtClean="0">
                <a:solidFill>
                  <a:srgbClr val="002060"/>
                </a:solidFill>
              </a:rPr>
              <a:t>frekvencia</a:t>
            </a:r>
            <a:r>
              <a:rPr lang="hu-HU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felosztás</a:t>
            </a:r>
            <a:r>
              <a:rPr lang="hu-HU" dirty="0" err="1" smtClean="0">
                <a:solidFill>
                  <a:srgbClr val="002060"/>
                </a:solidFill>
              </a:rPr>
              <a:t>ra</a:t>
            </a:r>
            <a:r>
              <a:rPr lang="hu-HU" dirty="0" smtClean="0">
                <a:solidFill>
                  <a:srgbClr val="002060"/>
                </a:solidFill>
              </a:rPr>
              <a:t>, valamint a rádióalkalmazásokra és </a:t>
            </a:r>
            <a:r>
              <a:rPr lang="hu-H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használat</a:t>
            </a:r>
            <a:r>
              <a:rPr lang="hu-HU" dirty="0" smtClean="0">
                <a:solidFill>
                  <a:srgbClr val="002060"/>
                </a:solidFill>
              </a:rPr>
              <a:t>ra vonatkozó </a:t>
            </a:r>
            <a:r>
              <a:rPr lang="hu-H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táblázat egyesítve</a:t>
            </a:r>
            <a:r>
              <a:rPr lang="hu-HU" dirty="0" smtClean="0">
                <a:solidFill>
                  <a:srgbClr val="002060"/>
                </a:solidFill>
              </a:rPr>
              <a:t> jelenik meg </a:t>
            </a:r>
            <a:r>
              <a:rPr lang="hu-HU" dirty="0" smtClean="0">
                <a:solidFill>
                  <a:srgbClr val="002060"/>
                </a:solidFill>
                <a:sym typeface="Wingdings" pitchFamily="2" charset="2"/>
              </a:rPr>
              <a:t> </a:t>
            </a:r>
            <a:r>
              <a:rPr lang="hu-HU" dirty="0" smtClean="0">
                <a:solidFill>
                  <a:srgbClr val="002060"/>
                </a:solidFill>
              </a:rPr>
              <a:t>nemzeti frekvencia </a:t>
            </a:r>
            <a:r>
              <a:rPr lang="hu-HU" dirty="0" smtClean="0">
                <a:solidFill>
                  <a:srgbClr val="002060"/>
                </a:solidFill>
              </a:rPr>
              <a:t>táblázat </a:t>
            </a:r>
            <a:r>
              <a:rPr lang="hu-HU" dirty="0" smtClean="0">
                <a:solidFill>
                  <a:srgbClr val="002060"/>
                </a:solidFill>
              </a:rPr>
              <a:t>(</a:t>
            </a:r>
            <a:r>
              <a:rPr lang="hu-HU" dirty="0" smtClean="0">
                <a:solidFill>
                  <a:srgbClr val="002060"/>
                </a:solidFill>
              </a:rPr>
              <a:t>NFT</a:t>
            </a:r>
            <a:r>
              <a:rPr lang="hu-HU" dirty="0" smtClean="0">
                <a:solidFill>
                  <a:srgbClr val="002060"/>
                </a:solidFill>
              </a:rPr>
              <a:t>)</a:t>
            </a: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8FAD95-9793-4023-AE18-9135F8CE952A}" type="slidenum">
              <a:rPr lang="hu-HU" smtClean="0"/>
              <a:pPr>
                <a:defRPr/>
              </a:pPr>
              <a:t>4</a:t>
            </a:fld>
            <a:endParaRPr lang="hu-H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56359"/>
          <a:stretch>
            <a:fillRect/>
          </a:stretch>
        </p:blipFill>
        <p:spPr bwMode="auto">
          <a:xfrm>
            <a:off x="179512" y="2852936"/>
            <a:ext cx="4032448" cy="1057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ím 1"/>
          <p:cNvSpPr txBox="1">
            <a:spLocks/>
          </p:cNvSpPr>
          <p:nvPr/>
        </p:nvSpPr>
        <p:spPr bwMode="auto">
          <a:xfrm>
            <a:off x="2928938" y="215900"/>
            <a:ext cx="5819526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B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Kialakítási alapelvek 2.</a:t>
            </a:r>
          </a:p>
        </p:txBody>
      </p:sp>
      <p:sp>
        <p:nvSpPr>
          <p:cNvPr id="8" name="Szövegdoboz 7"/>
          <p:cNvSpPr txBox="1"/>
          <p:nvPr/>
        </p:nvSpPr>
        <p:spPr>
          <a:xfrm>
            <a:off x="251520" y="2492896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FNFT</a:t>
            </a:r>
            <a:endParaRPr lang="hu-HU" dirty="0"/>
          </a:p>
        </p:txBody>
      </p:sp>
      <p:sp>
        <p:nvSpPr>
          <p:cNvPr id="9" name="Szövegdoboz 8"/>
          <p:cNvSpPr txBox="1"/>
          <p:nvPr/>
        </p:nvSpPr>
        <p:spPr>
          <a:xfrm>
            <a:off x="4283968" y="5013176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NFT</a:t>
            </a:r>
            <a:endParaRPr lang="hu-HU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 r="45125"/>
          <a:stretch>
            <a:fillRect/>
          </a:stretch>
        </p:blipFill>
        <p:spPr bwMode="auto">
          <a:xfrm>
            <a:off x="3131840" y="3717032"/>
            <a:ext cx="590562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Szövegdoboz 12"/>
          <p:cNvSpPr txBox="1"/>
          <p:nvPr/>
        </p:nvSpPr>
        <p:spPr>
          <a:xfrm>
            <a:off x="6156176" y="3356992"/>
            <a:ext cx="1458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RAT / NRAT</a:t>
            </a:r>
            <a:endParaRPr lang="hu-HU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517232"/>
            <a:ext cx="9144000" cy="969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Lefelé nyíl 14"/>
          <p:cNvSpPr/>
          <p:nvPr/>
        </p:nvSpPr>
        <p:spPr bwMode="auto">
          <a:xfrm rot="19863788">
            <a:off x="2170777" y="4452854"/>
            <a:ext cx="288032" cy="864096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Lefelé nyíl 15"/>
          <p:cNvSpPr/>
          <p:nvPr/>
        </p:nvSpPr>
        <p:spPr bwMode="auto">
          <a:xfrm rot="2069511">
            <a:off x="5871467" y="4586732"/>
            <a:ext cx="288032" cy="864096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980728"/>
            <a:ext cx="8712200" cy="2088232"/>
          </a:xfrm>
        </p:spPr>
        <p:txBody>
          <a:bodyPr/>
          <a:lstStyle/>
          <a:p>
            <a:r>
              <a:rPr lang="hu-HU" dirty="0" smtClean="0">
                <a:solidFill>
                  <a:srgbClr val="002060"/>
                </a:solidFill>
              </a:rPr>
              <a:t>Adott sávra vonatkozó konkrét </a:t>
            </a:r>
            <a:r>
              <a:rPr lang="hu-H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szabályozási információk zöme </a:t>
            </a:r>
            <a:r>
              <a:rPr lang="hu-HU" dirty="0" smtClean="0">
                <a:solidFill>
                  <a:srgbClr val="002060"/>
                </a:solidFill>
              </a:rPr>
              <a:t>az </a:t>
            </a:r>
            <a:r>
              <a:rPr lang="hu-H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NFT</a:t>
            </a:r>
            <a:r>
              <a:rPr lang="hu-HU" dirty="0" smtClean="0">
                <a:solidFill>
                  <a:srgbClr val="002060"/>
                </a:solidFill>
              </a:rPr>
              <a:t> </a:t>
            </a:r>
            <a:r>
              <a:rPr lang="hu-HU" dirty="0" smtClean="0">
                <a:solidFill>
                  <a:srgbClr val="002060"/>
                </a:solidFill>
              </a:rPr>
              <a:t>adott sávra vonatkozó </a:t>
            </a:r>
            <a:r>
              <a:rPr lang="hu-H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sorából</a:t>
            </a:r>
            <a:r>
              <a:rPr lang="hu-HU" dirty="0" smtClean="0">
                <a:solidFill>
                  <a:srgbClr val="002060"/>
                </a:solidFill>
              </a:rPr>
              <a:t> és – ha van részletszabály – </a:t>
            </a:r>
            <a:r>
              <a:rPr lang="hu-H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mellékletből</a:t>
            </a:r>
            <a:r>
              <a:rPr lang="hu-HU" dirty="0" smtClean="0">
                <a:solidFill>
                  <a:srgbClr val="002060"/>
                </a:solidFill>
              </a:rPr>
              <a:t> olvashatók ki. Ennek következtében</a:t>
            </a:r>
            <a:br>
              <a:rPr lang="hu-HU" dirty="0" smtClean="0">
                <a:solidFill>
                  <a:srgbClr val="002060"/>
                </a:solidFill>
              </a:rPr>
            </a:br>
            <a:r>
              <a:rPr lang="hu-HU" sz="1600" dirty="0" smtClean="0">
                <a:solidFill>
                  <a:srgbClr val="002060"/>
                </a:solidFill>
              </a:rPr>
              <a:t>1) </a:t>
            </a:r>
            <a:r>
              <a:rPr lang="hu-HU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Nincsenek nemzeti lábjegyzetek</a:t>
            </a:r>
            <a:r>
              <a:rPr lang="hu-HU" sz="1600" dirty="0" smtClean="0">
                <a:solidFill>
                  <a:srgbClr val="002060"/>
                </a:solidFill>
              </a:rPr>
              <a:t>. Tartalmuk beépül az </a:t>
            </a:r>
            <a:r>
              <a:rPr lang="hu-HU" sz="1600" dirty="0" err="1" smtClean="0">
                <a:solidFill>
                  <a:srgbClr val="002060"/>
                </a:solidFill>
              </a:rPr>
              <a:t>NFRT-be</a:t>
            </a:r>
            <a:r>
              <a:rPr lang="hu-HU" sz="1600" dirty="0" smtClean="0">
                <a:solidFill>
                  <a:srgbClr val="002060"/>
                </a:solidFill>
              </a:rPr>
              <a:t> és mellékletekbe</a:t>
            </a:r>
            <a:br>
              <a:rPr lang="hu-HU" sz="1600" dirty="0" smtClean="0">
                <a:solidFill>
                  <a:srgbClr val="002060"/>
                </a:solidFill>
              </a:rPr>
            </a:br>
            <a:r>
              <a:rPr lang="hu-HU" sz="1600" dirty="0" smtClean="0">
                <a:solidFill>
                  <a:srgbClr val="002060"/>
                </a:solidFill>
              </a:rPr>
              <a:t>2) Kevesebb melléklet </a:t>
            </a: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8FAD95-9793-4023-AE18-9135F8CE952A}" type="slidenum">
              <a:rPr lang="hu-HU" smtClean="0"/>
              <a:pPr>
                <a:defRPr/>
              </a:pPr>
              <a:t>5</a:t>
            </a:fld>
            <a:endParaRPr lang="hu-HU"/>
          </a:p>
        </p:txBody>
      </p:sp>
      <p:sp>
        <p:nvSpPr>
          <p:cNvPr id="5" name="Cím 1"/>
          <p:cNvSpPr txBox="1">
            <a:spLocks/>
          </p:cNvSpPr>
          <p:nvPr/>
        </p:nvSpPr>
        <p:spPr bwMode="auto">
          <a:xfrm>
            <a:off x="2928938" y="215900"/>
            <a:ext cx="5819526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B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Kialakítási alapelvek 3.</a:t>
            </a:r>
          </a:p>
        </p:txBody>
      </p:sp>
      <p:sp>
        <p:nvSpPr>
          <p:cNvPr id="9" name="Szövegdoboz 8"/>
          <p:cNvSpPr txBox="1"/>
          <p:nvPr/>
        </p:nvSpPr>
        <p:spPr>
          <a:xfrm>
            <a:off x="107504" y="3501008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NFT</a:t>
            </a:r>
            <a:endParaRPr lang="hu-H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61048"/>
            <a:ext cx="9144000" cy="2845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Szövegdoboz 13"/>
          <p:cNvSpPr txBox="1"/>
          <p:nvPr/>
        </p:nvSpPr>
        <p:spPr>
          <a:xfrm>
            <a:off x="4139952" y="2924944"/>
            <a:ext cx="12779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 err="1" smtClean="0">
                <a:solidFill>
                  <a:srgbClr val="0070C0"/>
                </a:solidFill>
              </a:rPr>
              <a:t>H.xxx</a:t>
            </a:r>
            <a:endParaRPr lang="hu-HU" sz="3200" dirty="0">
              <a:solidFill>
                <a:srgbClr val="0070C0"/>
              </a:solidFill>
            </a:endParaRPr>
          </a:p>
        </p:txBody>
      </p:sp>
      <p:cxnSp>
        <p:nvCxnSpPr>
          <p:cNvPr id="20" name="Egyenes összekötő 19"/>
          <p:cNvCxnSpPr/>
          <p:nvPr/>
        </p:nvCxnSpPr>
        <p:spPr bwMode="auto">
          <a:xfrm>
            <a:off x="4211960" y="2996952"/>
            <a:ext cx="1008112" cy="57606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Egyenes összekötő 20"/>
          <p:cNvCxnSpPr/>
          <p:nvPr/>
        </p:nvCxnSpPr>
        <p:spPr bwMode="auto">
          <a:xfrm flipH="1">
            <a:off x="4283968" y="2996952"/>
            <a:ext cx="1008112" cy="57606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Egyenes összekötő nyíllal 25"/>
          <p:cNvCxnSpPr/>
          <p:nvPr/>
        </p:nvCxnSpPr>
        <p:spPr bwMode="auto">
          <a:xfrm flipH="1">
            <a:off x="1907704" y="3356992"/>
            <a:ext cx="2160240" cy="3600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Egyenes összekötő nyíllal 26"/>
          <p:cNvCxnSpPr/>
          <p:nvPr/>
        </p:nvCxnSpPr>
        <p:spPr bwMode="auto">
          <a:xfrm flipH="1">
            <a:off x="3491880" y="3429000"/>
            <a:ext cx="864096" cy="28803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Egyenes összekötő nyíllal 28"/>
          <p:cNvCxnSpPr/>
          <p:nvPr/>
        </p:nvCxnSpPr>
        <p:spPr bwMode="auto">
          <a:xfrm>
            <a:off x="5436096" y="3284984"/>
            <a:ext cx="3096344" cy="5040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Egyenes összekötő nyíllal 31"/>
          <p:cNvCxnSpPr/>
          <p:nvPr/>
        </p:nvCxnSpPr>
        <p:spPr bwMode="auto">
          <a:xfrm>
            <a:off x="5292080" y="3429000"/>
            <a:ext cx="648072" cy="28803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388" y="1049338"/>
            <a:ext cx="8712200" cy="1011510"/>
          </a:xfrm>
        </p:spPr>
        <p:txBody>
          <a:bodyPr/>
          <a:lstStyle/>
          <a:p>
            <a:r>
              <a:rPr lang="hu-H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Ahol lehet </a:t>
            </a:r>
            <a:r>
              <a:rPr lang="hu-HU" dirty="0" smtClean="0">
                <a:solidFill>
                  <a:srgbClr val="002060"/>
                </a:solidFill>
              </a:rPr>
              <a:t>az adatokat tartalmazó szöveges leírás vagy ábra helyett </a:t>
            </a:r>
            <a:r>
              <a:rPr lang="hu-H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táblázat</a:t>
            </a:r>
            <a:r>
              <a:rPr lang="hu-HU" dirty="0" smtClean="0">
                <a:solidFill>
                  <a:srgbClr val="002060"/>
                </a:solidFill>
              </a:rPr>
              <a:t>os formában jelennek meg az információk</a:t>
            </a: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8FAD95-9793-4023-AE18-9135F8CE952A}" type="slidenum">
              <a:rPr lang="hu-HU" smtClean="0"/>
              <a:pPr>
                <a:defRPr/>
              </a:pPr>
              <a:t>6</a:t>
            </a:fld>
            <a:endParaRPr lang="hu-HU"/>
          </a:p>
        </p:txBody>
      </p:sp>
      <p:sp>
        <p:nvSpPr>
          <p:cNvPr id="5" name="Cím 1"/>
          <p:cNvSpPr txBox="1">
            <a:spLocks/>
          </p:cNvSpPr>
          <p:nvPr/>
        </p:nvSpPr>
        <p:spPr bwMode="auto">
          <a:xfrm>
            <a:off x="2928938" y="215900"/>
            <a:ext cx="5819526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B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Kialakítási alapelvek 4.</a:t>
            </a:r>
          </a:p>
        </p:txBody>
      </p:sp>
      <p:sp>
        <p:nvSpPr>
          <p:cNvPr id="8" name="Szövegdoboz 7"/>
          <p:cNvSpPr txBox="1"/>
          <p:nvPr/>
        </p:nvSpPr>
        <p:spPr>
          <a:xfrm>
            <a:off x="323528" y="2636912"/>
            <a:ext cx="642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RAT</a:t>
            </a:r>
            <a:endParaRPr lang="hu-HU" dirty="0"/>
          </a:p>
        </p:txBody>
      </p:sp>
      <p:sp>
        <p:nvSpPr>
          <p:cNvPr id="9" name="Szövegdoboz 8"/>
          <p:cNvSpPr txBox="1"/>
          <p:nvPr/>
        </p:nvSpPr>
        <p:spPr>
          <a:xfrm>
            <a:off x="6084168" y="2708920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NFFF</a:t>
            </a:r>
            <a:endParaRPr lang="hu-H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284984"/>
            <a:ext cx="2794297" cy="2250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3933056"/>
            <a:ext cx="5365104" cy="921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Jobbra nyíl 12"/>
          <p:cNvSpPr/>
          <p:nvPr/>
        </p:nvSpPr>
        <p:spPr bwMode="auto">
          <a:xfrm>
            <a:off x="3131840" y="4149080"/>
            <a:ext cx="360040" cy="216024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908720"/>
            <a:ext cx="8712200" cy="1011510"/>
          </a:xfrm>
        </p:spPr>
        <p:txBody>
          <a:bodyPr/>
          <a:lstStyle/>
          <a:p>
            <a:r>
              <a:rPr lang="hu-HU" dirty="0" smtClean="0">
                <a:solidFill>
                  <a:srgbClr val="002060"/>
                </a:solidFill>
              </a:rPr>
              <a:t>Belső </a:t>
            </a:r>
            <a:r>
              <a:rPr lang="hu-H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hivatkozások</a:t>
            </a:r>
            <a:r>
              <a:rPr lang="hu-HU" dirty="0" smtClean="0">
                <a:solidFill>
                  <a:srgbClr val="002060"/>
                </a:solidFill>
              </a:rPr>
              <a:t> számának </a:t>
            </a:r>
            <a:r>
              <a:rPr lang="hu-H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csökkentése</a:t>
            </a:r>
            <a:r>
              <a:rPr lang="hu-HU" dirty="0" smtClean="0">
                <a:solidFill>
                  <a:srgbClr val="002060"/>
                </a:solidFill>
              </a:rPr>
              <a:t>, hivatkozási </a:t>
            </a:r>
            <a:r>
              <a:rPr lang="hu-H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hurkok megszüntetése</a:t>
            </a: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8FAD95-9793-4023-AE18-9135F8CE952A}" type="slidenum">
              <a:rPr lang="hu-HU" smtClean="0"/>
              <a:pPr>
                <a:defRPr/>
              </a:pPr>
              <a:t>7</a:t>
            </a:fld>
            <a:endParaRPr lang="hu-HU"/>
          </a:p>
        </p:txBody>
      </p:sp>
      <p:sp>
        <p:nvSpPr>
          <p:cNvPr id="5" name="Cím 1"/>
          <p:cNvSpPr txBox="1">
            <a:spLocks/>
          </p:cNvSpPr>
          <p:nvPr/>
        </p:nvSpPr>
        <p:spPr bwMode="auto">
          <a:xfrm>
            <a:off x="2928938" y="215900"/>
            <a:ext cx="5819526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B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Kialakítási alapelvek 5.</a:t>
            </a:r>
          </a:p>
        </p:txBody>
      </p:sp>
      <p:grpSp>
        <p:nvGrpSpPr>
          <p:cNvPr id="44" name="Csoportba foglalás 43"/>
          <p:cNvGrpSpPr/>
          <p:nvPr/>
        </p:nvGrpSpPr>
        <p:grpSpPr>
          <a:xfrm>
            <a:off x="1691680" y="2780928"/>
            <a:ext cx="2664296" cy="1728192"/>
            <a:chOff x="179512" y="2780928"/>
            <a:chExt cx="2664296" cy="1728192"/>
          </a:xfrm>
        </p:grpSpPr>
        <p:sp>
          <p:nvSpPr>
            <p:cNvPr id="10" name="Téglalap 9"/>
            <p:cNvSpPr/>
            <p:nvPr/>
          </p:nvSpPr>
          <p:spPr bwMode="auto">
            <a:xfrm>
              <a:off x="179512" y="2780928"/>
              <a:ext cx="2664296" cy="1728192"/>
            </a:xfrm>
            <a:prstGeom prst="rect">
              <a:avLst/>
            </a:prstGeom>
            <a:solidFill>
              <a:srgbClr val="C2FC88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" name="Szövegdoboz 10"/>
            <p:cNvSpPr txBox="1"/>
            <p:nvPr/>
          </p:nvSpPr>
          <p:spPr>
            <a:xfrm>
              <a:off x="179512" y="2780928"/>
              <a:ext cx="641522" cy="3077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00206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hu-HU" sz="1400" dirty="0" smtClean="0"/>
                <a:t>FNFT</a:t>
              </a:r>
              <a:endParaRPr lang="hu-HU" sz="1400" dirty="0"/>
            </a:p>
          </p:txBody>
        </p:sp>
        <p:sp>
          <p:nvSpPr>
            <p:cNvPr id="12" name="Szövegdoboz 11"/>
            <p:cNvSpPr txBox="1"/>
            <p:nvPr/>
          </p:nvSpPr>
          <p:spPr>
            <a:xfrm>
              <a:off x="1043608" y="3140968"/>
              <a:ext cx="936104" cy="26161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hu-HU" sz="1100" b="0" dirty="0" smtClean="0"/>
                <a:t>2. Melléklet</a:t>
              </a:r>
              <a:endParaRPr lang="hu-HU" sz="1100" b="0" dirty="0"/>
            </a:p>
          </p:txBody>
        </p:sp>
        <p:sp>
          <p:nvSpPr>
            <p:cNvPr id="14" name="Szövegdoboz 13"/>
            <p:cNvSpPr txBox="1"/>
            <p:nvPr/>
          </p:nvSpPr>
          <p:spPr>
            <a:xfrm>
              <a:off x="1043608" y="3717032"/>
              <a:ext cx="936104" cy="26161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hu-HU" sz="1100" b="0" dirty="0" smtClean="0"/>
                <a:t>5. Melléklet</a:t>
              </a:r>
              <a:endParaRPr lang="hu-HU" sz="1100" b="0" dirty="0"/>
            </a:p>
          </p:txBody>
        </p:sp>
        <p:sp>
          <p:nvSpPr>
            <p:cNvPr id="15" name="Szövegdoboz 14"/>
            <p:cNvSpPr txBox="1"/>
            <p:nvPr/>
          </p:nvSpPr>
          <p:spPr>
            <a:xfrm>
              <a:off x="467544" y="4149080"/>
              <a:ext cx="936104" cy="26161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hu-HU" sz="1100" b="0" dirty="0" smtClean="0"/>
                <a:t>11.Melléklet</a:t>
              </a:r>
              <a:endParaRPr lang="hu-HU" sz="1100" b="0" dirty="0"/>
            </a:p>
          </p:txBody>
        </p:sp>
        <p:sp>
          <p:nvSpPr>
            <p:cNvPr id="16" name="Szövegdoboz 15"/>
            <p:cNvSpPr txBox="1"/>
            <p:nvPr/>
          </p:nvSpPr>
          <p:spPr>
            <a:xfrm>
              <a:off x="1547664" y="4149080"/>
              <a:ext cx="936104" cy="26161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hu-HU" sz="1100" b="0" dirty="0" smtClean="0"/>
                <a:t>12.Melléklet</a:t>
              </a:r>
              <a:endParaRPr lang="hu-HU" sz="1100" b="0" dirty="0"/>
            </a:p>
          </p:txBody>
        </p:sp>
        <p:cxnSp>
          <p:nvCxnSpPr>
            <p:cNvPr id="17" name="Egyenes összekötő nyíllal 16"/>
            <p:cNvCxnSpPr>
              <a:stCxn id="12" idx="2"/>
              <a:endCxn id="14" idx="0"/>
            </p:cNvCxnSpPr>
            <p:nvPr/>
          </p:nvCxnSpPr>
          <p:spPr bwMode="auto">
            <a:xfrm>
              <a:off x="1511660" y="3402578"/>
              <a:ext cx="0" cy="31445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8" name="Szövegdoboz 17"/>
            <p:cNvSpPr txBox="1"/>
            <p:nvPr/>
          </p:nvSpPr>
          <p:spPr>
            <a:xfrm>
              <a:off x="1475656" y="3429000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1000" dirty="0" smtClean="0"/>
                <a:t>8</a:t>
              </a:r>
              <a:endParaRPr lang="hu-HU" sz="1000" dirty="0"/>
            </a:p>
          </p:txBody>
        </p:sp>
        <p:cxnSp>
          <p:nvCxnSpPr>
            <p:cNvPr id="19" name="Egyenes összekötő nyíllal 18"/>
            <p:cNvCxnSpPr>
              <a:stCxn id="14" idx="2"/>
              <a:endCxn id="15" idx="0"/>
            </p:cNvCxnSpPr>
            <p:nvPr/>
          </p:nvCxnSpPr>
          <p:spPr bwMode="auto">
            <a:xfrm flipH="1">
              <a:off x="935596" y="3978642"/>
              <a:ext cx="576064" cy="17043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0" name="Egyenes összekötő nyíllal 19"/>
            <p:cNvCxnSpPr>
              <a:stCxn id="14" idx="2"/>
              <a:endCxn id="16" idx="0"/>
            </p:cNvCxnSpPr>
            <p:nvPr/>
          </p:nvCxnSpPr>
          <p:spPr bwMode="auto">
            <a:xfrm>
              <a:off x="1511660" y="3978642"/>
              <a:ext cx="504056" cy="17043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1" name="Szögletes összekötő 20"/>
            <p:cNvCxnSpPr>
              <a:stCxn id="16" idx="3"/>
              <a:endCxn id="14" idx="3"/>
            </p:cNvCxnSpPr>
            <p:nvPr/>
          </p:nvCxnSpPr>
          <p:spPr bwMode="auto">
            <a:xfrm flipH="1" flipV="1">
              <a:off x="1979712" y="3847837"/>
              <a:ext cx="504056" cy="432048"/>
            </a:xfrm>
            <a:prstGeom prst="bentConnector3">
              <a:avLst>
                <a:gd name="adj1" fmla="val -45352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2" name="Szögletes összekötő 21"/>
            <p:cNvCxnSpPr>
              <a:stCxn id="15" idx="1"/>
              <a:endCxn id="14" idx="1"/>
            </p:cNvCxnSpPr>
            <p:nvPr/>
          </p:nvCxnSpPr>
          <p:spPr bwMode="auto">
            <a:xfrm rot="10800000" flipH="1">
              <a:off x="467544" y="3847837"/>
              <a:ext cx="576064" cy="432048"/>
            </a:xfrm>
            <a:prstGeom prst="bentConnector3">
              <a:avLst>
                <a:gd name="adj1" fmla="val -39683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45" name="Csoportba foglalás 44"/>
          <p:cNvGrpSpPr/>
          <p:nvPr/>
        </p:nvGrpSpPr>
        <p:grpSpPr>
          <a:xfrm>
            <a:off x="251520" y="4581128"/>
            <a:ext cx="2664296" cy="1944216"/>
            <a:chOff x="179512" y="4797152"/>
            <a:chExt cx="2664296" cy="1944216"/>
          </a:xfrm>
        </p:grpSpPr>
        <p:sp>
          <p:nvSpPr>
            <p:cNvPr id="23" name="Téglalap 22"/>
            <p:cNvSpPr/>
            <p:nvPr/>
          </p:nvSpPr>
          <p:spPr bwMode="auto">
            <a:xfrm>
              <a:off x="179512" y="4797152"/>
              <a:ext cx="2664296" cy="1944216"/>
            </a:xfrm>
            <a:prstGeom prst="rect">
              <a:avLst/>
            </a:prstGeom>
            <a:solidFill>
              <a:srgbClr val="C2FC88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4" name="Szövegdoboz 23"/>
            <p:cNvSpPr txBox="1"/>
            <p:nvPr/>
          </p:nvSpPr>
          <p:spPr>
            <a:xfrm>
              <a:off x="179512" y="4797152"/>
              <a:ext cx="540020" cy="3077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00206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hu-HU" sz="1400" dirty="0" smtClean="0"/>
                <a:t>RAT</a:t>
              </a:r>
              <a:endParaRPr lang="hu-HU" sz="1400" dirty="0"/>
            </a:p>
          </p:txBody>
        </p:sp>
        <p:sp>
          <p:nvSpPr>
            <p:cNvPr id="25" name="Szövegdoboz 24"/>
            <p:cNvSpPr txBox="1"/>
            <p:nvPr/>
          </p:nvSpPr>
          <p:spPr>
            <a:xfrm>
              <a:off x="539552" y="5517232"/>
              <a:ext cx="936104" cy="26161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hu-HU" sz="1100" b="0" dirty="0" smtClean="0"/>
                <a:t>1. Melléklet</a:t>
              </a:r>
              <a:endParaRPr lang="hu-HU" sz="1100" b="0" dirty="0"/>
            </a:p>
          </p:txBody>
        </p:sp>
        <p:sp>
          <p:nvSpPr>
            <p:cNvPr id="26" name="Szövegdoboz 25"/>
            <p:cNvSpPr txBox="1"/>
            <p:nvPr/>
          </p:nvSpPr>
          <p:spPr>
            <a:xfrm>
              <a:off x="539552" y="5157192"/>
              <a:ext cx="1296144" cy="26161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hu-HU" sz="1100" b="0" dirty="0" smtClean="0"/>
                <a:t>Rendelkező rész</a:t>
              </a:r>
              <a:endParaRPr lang="hu-HU" sz="1100" b="0" dirty="0"/>
            </a:p>
          </p:txBody>
        </p:sp>
        <p:sp>
          <p:nvSpPr>
            <p:cNvPr id="27" name="Szövegdoboz 26"/>
            <p:cNvSpPr txBox="1"/>
            <p:nvPr/>
          </p:nvSpPr>
          <p:spPr>
            <a:xfrm>
              <a:off x="323528" y="6165304"/>
              <a:ext cx="504056" cy="26161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hu-HU" sz="1100" b="0" dirty="0" smtClean="0"/>
                <a:t>2.M.</a:t>
              </a:r>
              <a:endParaRPr lang="hu-HU" sz="1100" b="0" dirty="0"/>
            </a:p>
          </p:txBody>
        </p:sp>
        <p:sp>
          <p:nvSpPr>
            <p:cNvPr id="28" name="Szövegdoboz 27"/>
            <p:cNvSpPr txBox="1"/>
            <p:nvPr/>
          </p:nvSpPr>
          <p:spPr>
            <a:xfrm>
              <a:off x="1835696" y="6165304"/>
              <a:ext cx="504056" cy="26161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hu-HU" sz="1100" b="0" dirty="0" smtClean="0"/>
                <a:t>7.M.</a:t>
              </a:r>
              <a:endParaRPr lang="hu-HU" sz="1100" b="0" dirty="0"/>
            </a:p>
          </p:txBody>
        </p:sp>
        <p:sp>
          <p:nvSpPr>
            <p:cNvPr id="29" name="Szövegdoboz 28"/>
            <p:cNvSpPr txBox="1"/>
            <p:nvPr/>
          </p:nvSpPr>
          <p:spPr>
            <a:xfrm>
              <a:off x="611560" y="5805264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1000" dirty="0" smtClean="0"/>
                <a:t>3</a:t>
              </a:r>
              <a:endParaRPr lang="hu-HU" sz="1000" dirty="0"/>
            </a:p>
          </p:txBody>
        </p:sp>
        <p:cxnSp>
          <p:nvCxnSpPr>
            <p:cNvPr id="30" name="Egyenes összekötő nyíllal 29"/>
            <p:cNvCxnSpPr>
              <a:stCxn id="25" idx="2"/>
              <a:endCxn id="27" idx="0"/>
            </p:cNvCxnSpPr>
            <p:nvPr/>
          </p:nvCxnSpPr>
          <p:spPr bwMode="auto">
            <a:xfrm flipH="1">
              <a:off x="575556" y="5778842"/>
              <a:ext cx="432048" cy="38646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1" name="Egyenes összekötő nyíllal 30"/>
            <p:cNvCxnSpPr>
              <a:stCxn id="25" idx="2"/>
              <a:endCxn id="28" idx="0"/>
            </p:cNvCxnSpPr>
            <p:nvPr/>
          </p:nvCxnSpPr>
          <p:spPr bwMode="auto">
            <a:xfrm>
              <a:off x="1007604" y="5778842"/>
              <a:ext cx="1080120" cy="38646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2" name="Szögletes összekötő 31"/>
            <p:cNvCxnSpPr>
              <a:stCxn id="28" idx="3"/>
              <a:endCxn id="26" idx="3"/>
            </p:cNvCxnSpPr>
            <p:nvPr/>
          </p:nvCxnSpPr>
          <p:spPr bwMode="auto">
            <a:xfrm flipH="1" flipV="1">
              <a:off x="1835696" y="5287997"/>
              <a:ext cx="504056" cy="1008112"/>
            </a:xfrm>
            <a:prstGeom prst="bentConnector3">
              <a:avLst>
                <a:gd name="adj1" fmla="val -45352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/>
            </a:ln>
            <a:effectLst/>
          </p:spPr>
        </p:cxnSp>
        <p:sp>
          <p:nvSpPr>
            <p:cNvPr id="33" name="Szövegdoboz 32"/>
            <p:cNvSpPr txBox="1"/>
            <p:nvPr/>
          </p:nvSpPr>
          <p:spPr>
            <a:xfrm>
              <a:off x="1043608" y="6165304"/>
              <a:ext cx="504056" cy="26161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hu-HU" sz="1100" b="0" dirty="0" smtClean="0"/>
                <a:t>3.M.</a:t>
              </a:r>
              <a:endParaRPr lang="hu-HU" sz="1100" b="0" dirty="0"/>
            </a:p>
          </p:txBody>
        </p:sp>
        <p:cxnSp>
          <p:nvCxnSpPr>
            <p:cNvPr id="34" name="Egyenes összekötő nyíllal 33"/>
            <p:cNvCxnSpPr>
              <a:stCxn id="25" idx="2"/>
              <a:endCxn id="33" idx="0"/>
            </p:cNvCxnSpPr>
            <p:nvPr/>
          </p:nvCxnSpPr>
          <p:spPr bwMode="auto">
            <a:xfrm>
              <a:off x="1007604" y="5778842"/>
              <a:ext cx="288032" cy="38646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46" name="Csoportba foglalás 45"/>
          <p:cNvGrpSpPr/>
          <p:nvPr/>
        </p:nvGrpSpPr>
        <p:grpSpPr>
          <a:xfrm>
            <a:off x="3131840" y="4581128"/>
            <a:ext cx="2664296" cy="1944216"/>
            <a:chOff x="2987824" y="4797152"/>
            <a:chExt cx="2664296" cy="1944216"/>
          </a:xfrm>
        </p:grpSpPr>
        <p:sp>
          <p:nvSpPr>
            <p:cNvPr id="35" name="Téglalap 34"/>
            <p:cNvSpPr/>
            <p:nvPr/>
          </p:nvSpPr>
          <p:spPr bwMode="auto">
            <a:xfrm>
              <a:off x="2987824" y="4797152"/>
              <a:ext cx="2664296" cy="1944216"/>
            </a:xfrm>
            <a:prstGeom prst="rect">
              <a:avLst/>
            </a:prstGeom>
            <a:solidFill>
              <a:srgbClr val="C2FC88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6" name="Szövegdoboz 35"/>
            <p:cNvSpPr txBox="1"/>
            <p:nvPr/>
          </p:nvSpPr>
          <p:spPr>
            <a:xfrm>
              <a:off x="2987824" y="4797152"/>
              <a:ext cx="669863" cy="3077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00206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hu-HU" sz="1400" dirty="0" smtClean="0"/>
                <a:t>NRAT</a:t>
              </a:r>
              <a:endParaRPr lang="hu-HU" sz="1400" dirty="0"/>
            </a:p>
          </p:txBody>
        </p:sp>
        <p:sp>
          <p:nvSpPr>
            <p:cNvPr id="37" name="Szövegdoboz 36"/>
            <p:cNvSpPr txBox="1"/>
            <p:nvPr/>
          </p:nvSpPr>
          <p:spPr>
            <a:xfrm>
              <a:off x="3275856" y="5229200"/>
              <a:ext cx="936104" cy="26161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hu-HU" sz="1100" b="0" dirty="0" smtClean="0"/>
                <a:t>1. Melléklet</a:t>
              </a:r>
              <a:endParaRPr lang="hu-HU" sz="1100" b="0" dirty="0"/>
            </a:p>
          </p:txBody>
        </p:sp>
        <p:sp>
          <p:nvSpPr>
            <p:cNvPr id="38" name="Szövegdoboz 37"/>
            <p:cNvSpPr txBox="1"/>
            <p:nvPr/>
          </p:nvSpPr>
          <p:spPr>
            <a:xfrm>
              <a:off x="3851920" y="5949280"/>
              <a:ext cx="864096" cy="26161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hu-HU" sz="1100" b="0" dirty="0" smtClean="0"/>
                <a:t>7.Melléklet</a:t>
              </a:r>
              <a:endParaRPr lang="hu-HU" sz="1100" b="0" dirty="0"/>
            </a:p>
          </p:txBody>
        </p:sp>
        <p:sp>
          <p:nvSpPr>
            <p:cNvPr id="39" name="Szövegdoboz 38"/>
            <p:cNvSpPr txBox="1"/>
            <p:nvPr/>
          </p:nvSpPr>
          <p:spPr>
            <a:xfrm>
              <a:off x="4355976" y="5229200"/>
              <a:ext cx="936104" cy="26161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hu-HU" sz="1100" b="0" dirty="0" smtClean="0"/>
                <a:t>2. Melléklet</a:t>
              </a:r>
              <a:endParaRPr lang="hu-HU" sz="1100" b="0" dirty="0"/>
            </a:p>
          </p:txBody>
        </p:sp>
        <p:cxnSp>
          <p:nvCxnSpPr>
            <p:cNvPr id="40" name="Egyenes összekötő nyíllal 39"/>
            <p:cNvCxnSpPr>
              <a:stCxn id="37" idx="2"/>
              <a:endCxn id="38" idx="0"/>
            </p:cNvCxnSpPr>
            <p:nvPr/>
          </p:nvCxnSpPr>
          <p:spPr bwMode="auto">
            <a:xfrm>
              <a:off x="3743908" y="5490810"/>
              <a:ext cx="540060" cy="45847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1" name="Egyenes összekötő nyíllal 40"/>
            <p:cNvCxnSpPr>
              <a:stCxn id="39" idx="2"/>
              <a:endCxn id="38" idx="0"/>
            </p:cNvCxnSpPr>
            <p:nvPr/>
          </p:nvCxnSpPr>
          <p:spPr bwMode="auto">
            <a:xfrm flipH="1">
              <a:off x="4283968" y="5490810"/>
              <a:ext cx="540060" cy="45847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2" name="Alak 41"/>
            <p:cNvCxnSpPr>
              <a:stCxn id="39" idx="3"/>
              <a:endCxn id="39" idx="2"/>
            </p:cNvCxnSpPr>
            <p:nvPr/>
          </p:nvCxnSpPr>
          <p:spPr bwMode="auto">
            <a:xfrm flipH="1">
              <a:off x="4824028" y="5360005"/>
              <a:ext cx="468052" cy="130805"/>
            </a:xfrm>
            <a:prstGeom prst="bentConnector4">
              <a:avLst>
                <a:gd name="adj1" fmla="val -48841"/>
                <a:gd name="adj2" fmla="val 274764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3" name="Alak 42"/>
            <p:cNvCxnSpPr>
              <a:stCxn id="37" idx="1"/>
              <a:endCxn id="37" idx="2"/>
            </p:cNvCxnSpPr>
            <p:nvPr/>
          </p:nvCxnSpPr>
          <p:spPr bwMode="auto">
            <a:xfrm rot="10800000" flipH="1" flipV="1">
              <a:off x="3275856" y="5360004"/>
              <a:ext cx="468052" cy="130805"/>
            </a:xfrm>
            <a:prstGeom prst="bentConnector4">
              <a:avLst>
                <a:gd name="adj1" fmla="val -48841"/>
                <a:gd name="adj2" fmla="val 274764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47" name="Szövegdoboz 46"/>
          <p:cNvSpPr txBox="1"/>
          <p:nvPr/>
        </p:nvSpPr>
        <p:spPr>
          <a:xfrm>
            <a:off x="1763688" y="2132856"/>
            <a:ext cx="2364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Pl. 410-430 MHz sáv</a:t>
            </a:r>
            <a:endParaRPr lang="hu-HU" dirty="0"/>
          </a:p>
        </p:txBody>
      </p:sp>
      <p:sp>
        <p:nvSpPr>
          <p:cNvPr id="48" name="Téglalap 47"/>
          <p:cNvSpPr/>
          <p:nvPr/>
        </p:nvSpPr>
        <p:spPr bwMode="auto">
          <a:xfrm>
            <a:off x="6084168" y="2708920"/>
            <a:ext cx="2664296" cy="1728192"/>
          </a:xfrm>
          <a:prstGeom prst="rect">
            <a:avLst/>
          </a:prstGeom>
          <a:solidFill>
            <a:srgbClr val="FCE678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9" name="Szövegdoboz 48"/>
          <p:cNvSpPr txBox="1"/>
          <p:nvPr/>
        </p:nvSpPr>
        <p:spPr>
          <a:xfrm>
            <a:off x="6084168" y="2708920"/>
            <a:ext cx="641522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hu-HU" sz="1400" dirty="0" smtClean="0"/>
              <a:t>NFFF</a:t>
            </a:r>
            <a:endParaRPr lang="hu-HU" sz="1400" dirty="0"/>
          </a:p>
        </p:txBody>
      </p:sp>
      <p:sp>
        <p:nvSpPr>
          <p:cNvPr id="50" name="Szövegdoboz 49"/>
          <p:cNvSpPr txBox="1"/>
          <p:nvPr/>
        </p:nvSpPr>
        <p:spPr>
          <a:xfrm>
            <a:off x="6948264" y="3068960"/>
            <a:ext cx="936104" cy="26161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hu-HU" sz="1100" b="0" dirty="0" smtClean="0"/>
              <a:t>2. Melléklet</a:t>
            </a:r>
            <a:endParaRPr lang="hu-HU" sz="1100" b="0" dirty="0"/>
          </a:p>
        </p:txBody>
      </p:sp>
      <p:sp>
        <p:nvSpPr>
          <p:cNvPr id="51" name="Szövegdoboz 50"/>
          <p:cNvSpPr txBox="1"/>
          <p:nvPr/>
        </p:nvSpPr>
        <p:spPr>
          <a:xfrm>
            <a:off x="6372200" y="3789040"/>
            <a:ext cx="936104" cy="26161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hu-HU" sz="1100" b="0" dirty="0" smtClean="0"/>
              <a:t>3. Melléklet</a:t>
            </a:r>
            <a:endParaRPr lang="hu-HU" sz="1100" b="0" dirty="0"/>
          </a:p>
        </p:txBody>
      </p:sp>
      <p:sp>
        <p:nvSpPr>
          <p:cNvPr id="52" name="Szövegdoboz 51"/>
          <p:cNvSpPr txBox="1"/>
          <p:nvPr/>
        </p:nvSpPr>
        <p:spPr>
          <a:xfrm>
            <a:off x="7596336" y="3789040"/>
            <a:ext cx="936104" cy="26161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hu-HU" sz="1100" b="0" dirty="0" smtClean="0"/>
              <a:t>4.Melléklet</a:t>
            </a:r>
            <a:endParaRPr lang="hu-HU" sz="1100" b="0" dirty="0"/>
          </a:p>
        </p:txBody>
      </p:sp>
      <p:cxnSp>
        <p:nvCxnSpPr>
          <p:cNvPr id="53" name="Egyenes összekötő nyíllal 52"/>
          <p:cNvCxnSpPr>
            <a:stCxn id="50" idx="2"/>
            <a:endCxn id="51" idx="0"/>
          </p:cNvCxnSpPr>
          <p:nvPr/>
        </p:nvCxnSpPr>
        <p:spPr bwMode="auto">
          <a:xfrm flipH="1">
            <a:off x="6840252" y="3330570"/>
            <a:ext cx="576064" cy="45847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4" name="Szövegdoboz 53"/>
          <p:cNvSpPr txBox="1"/>
          <p:nvPr/>
        </p:nvSpPr>
        <p:spPr>
          <a:xfrm>
            <a:off x="6876256" y="3429000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000" dirty="0" smtClean="0"/>
              <a:t>4</a:t>
            </a:r>
            <a:endParaRPr lang="hu-HU" sz="1000" dirty="0"/>
          </a:p>
        </p:txBody>
      </p:sp>
      <p:cxnSp>
        <p:nvCxnSpPr>
          <p:cNvPr id="55" name="Egyenes összekötő nyíllal 54"/>
          <p:cNvCxnSpPr>
            <a:stCxn id="50" idx="2"/>
            <a:endCxn id="52" idx="0"/>
          </p:cNvCxnSpPr>
          <p:nvPr/>
        </p:nvCxnSpPr>
        <p:spPr bwMode="auto">
          <a:xfrm>
            <a:off x="7416316" y="3330570"/>
            <a:ext cx="648072" cy="45847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6" name="Jobbra nyíl 55"/>
          <p:cNvSpPr/>
          <p:nvPr/>
        </p:nvSpPr>
        <p:spPr bwMode="auto">
          <a:xfrm>
            <a:off x="4788024" y="3356992"/>
            <a:ext cx="936104" cy="36004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947D8E-1650-437E-B245-35AC43E16B2E}" type="slidenum">
              <a:rPr lang="hu-HU" smtClean="0"/>
              <a:pPr>
                <a:defRPr/>
              </a:pPr>
              <a:t>8</a:t>
            </a:fld>
            <a:endParaRPr lang="hu-HU"/>
          </a:p>
        </p:txBody>
      </p:sp>
      <p:sp>
        <p:nvSpPr>
          <p:cNvPr id="6" name="Szövegdoboz 5"/>
          <p:cNvSpPr txBox="1"/>
          <p:nvPr/>
        </p:nvSpPr>
        <p:spPr>
          <a:xfrm>
            <a:off x="2771800" y="2852936"/>
            <a:ext cx="35141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/>
              <a:t>Köszönöm a figyelmet</a:t>
            </a:r>
            <a:r>
              <a:rPr lang="hu-HU" dirty="0" smtClean="0"/>
              <a:t>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yéni tervezés">
  <a:themeElements>
    <a:clrScheme name="Egyéni tervezés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Egyéni tervezé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Egyéni tervezé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yéni tervezé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yéni tervezé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yéni tervezé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yéni tervezé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yéni tervezé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yéni tervezé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yéni tervezé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yéni tervezé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yéni tervezé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yéni tervezé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yéni tervezé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11583</TotalTime>
  <Words>316</Words>
  <Application>Microsoft Office PowerPoint</Application>
  <PresentationFormat>Diavetítés a képernyőre (4:3 oldalarány)</PresentationFormat>
  <Paragraphs>90</Paragraphs>
  <Slides>8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Egyéni tervezés</vt:lpstr>
      <vt:lpstr>Új spektrumgazdálkodási  jogszabályi struktúra</vt:lpstr>
      <vt:lpstr>Frekvenciasávok felosztásának és használatának jogszabályai</vt:lpstr>
      <vt:lpstr>A nemzetközi felosztás önállóan jelenik meg</vt:lpstr>
      <vt:lpstr>A nemzeti frekvenciafelosztásra, valamint a rádióalkalmazásokra és használatra vonatkozó táblázat egyesítve jelenik meg  nemzeti frekvencia táblázat (NFT)</vt:lpstr>
      <vt:lpstr>Adott sávra vonatkozó konkrét szabályozási információk zöme az NFT adott sávra vonatkozó sorából és – ha van részletszabály – mellékletből olvashatók ki. Ennek következtében 1) Nincsenek nemzeti lábjegyzetek. Tartalmuk beépül az NFRT-be és mellékletekbe 2) Kevesebb melléklet </vt:lpstr>
      <vt:lpstr>Ahol lehet az adatokat tartalmazó szöveges leírás vagy ábra helyett táblázatos formában jelennek meg az információk</vt:lpstr>
      <vt:lpstr>Belső hivatkozások számának csökkentése, hivatkozási hurkok megszüntetése</vt:lpstr>
      <vt:lpstr>8. dia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Minta Wörd User Name</dc:creator>
  <cp:lastModifiedBy>Dobreff Csaba</cp:lastModifiedBy>
  <cp:revision>593</cp:revision>
  <dcterms:created xsi:type="dcterms:W3CDTF">2011-01-26T11:08:25Z</dcterms:created>
  <dcterms:modified xsi:type="dcterms:W3CDTF">2014-12-09T09:50:14Z</dcterms:modified>
</cp:coreProperties>
</file>